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9"/>
  </p:normalViewPr>
  <p:slideViewPr>
    <p:cSldViewPr>
      <p:cViewPr varScale="1">
        <p:scale>
          <a:sx n="91" d="100"/>
          <a:sy n="91" d="100"/>
        </p:scale>
        <p:origin x="256" y="5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12000" b="0" i="0">
                <a:solidFill>
                  <a:schemeClr val="bg1"/>
                </a:solidFill>
                <a:latin typeface="Microsoft Sans Serif"/>
                <a:cs typeface="Microsoft Sans Serif"/>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30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30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0" i="0">
                <a:solidFill>
                  <a:schemeClr val="bg1"/>
                </a:solidFill>
                <a:latin typeface="Microsoft Sans Serif"/>
                <a:cs typeface="Microsoft Sans Serif"/>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000"/>
          </a:xfrm>
          <a:prstGeom prst="rect">
            <a:avLst/>
          </a:prstGeom>
        </p:spPr>
      </p:pic>
      <p:sp>
        <p:nvSpPr>
          <p:cNvPr id="17" name="bg object 17"/>
          <p:cNvSpPr/>
          <p:nvPr/>
        </p:nvSpPr>
        <p:spPr>
          <a:xfrm>
            <a:off x="1431353" y="313202"/>
            <a:ext cx="15423515" cy="9661525"/>
          </a:xfrm>
          <a:custGeom>
            <a:avLst/>
            <a:gdLst/>
            <a:ahLst/>
            <a:cxnLst/>
            <a:rect l="l" t="t" r="r" b="b"/>
            <a:pathLst>
              <a:path w="15423515" h="9661525">
                <a:moveTo>
                  <a:pt x="7711897" y="9660910"/>
                </a:moveTo>
                <a:lnTo>
                  <a:pt x="0" y="9660910"/>
                </a:lnTo>
                <a:lnTo>
                  <a:pt x="0" y="0"/>
                </a:lnTo>
                <a:lnTo>
                  <a:pt x="15423070" y="0"/>
                </a:lnTo>
                <a:lnTo>
                  <a:pt x="15423070" y="9660910"/>
                </a:lnTo>
                <a:lnTo>
                  <a:pt x="7711897" y="9660910"/>
                </a:lnTo>
                <a:close/>
              </a:path>
            </a:pathLst>
          </a:custGeom>
          <a:ln w="18719">
            <a:solidFill>
              <a:srgbClr val="FFFFFF"/>
            </a:solidFill>
          </a:ln>
        </p:spPr>
        <p:txBody>
          <a:bodyPr wrap="square" lIns="0" tIns="0" rIns="0" bIns="0" rtlCol="0"/>
          <a:lstStyle/>
          <a:p>
            <a:endParaRPr/>
          </a:p>
        </p:txBody>
      </p:sp>
      <p:sp>
        <p:nvSpPr>
          <p:cNvPr id="18" name="bg object 18"/>
          <p:cNvSpPr/>
          <p:nvPr/>
        </p:nvSpPr>
        <p:spPr>
          <a:xfrm>
            <a:off x="1431361" y="312480"/>
            <a:ext cx="15423515" cy="742315"/>
          </a:xfrm>
          <a:custGeom>
            <a:avLst/>
            <a:gdLst/>
            <a:ahLst/>
            <a:cxnLst/>
            <a:rect l="l" t="t" r="r" b="b"/>
            <a:pathLst>
              <a:path w="15423515" h="742315">
                <a:moveTo>
                  <a:pt x="7711876" y="742237"/>
                </a:moveTo>
                <a:lnTo>
                  <a:pt x="0" y="742237"/>
                </a:lnTo>
                <a:lnTo>
                  <a:pt x="0" y="0"/>
                </a:lnTo>
                <a:lnTo>
                  <a:pt x="15423016" y="0"/>
                </a:lnTo>
                <a:lnTo>
                  <a:pt x="15423016" y="742237"/>
                </a:lnTo>
                <a:lnTo>
                  <a:pt x="7711876" y="742237"/>
                </a:lnTo>
                <a:close/>
              </a:path>
            </a:pathLst>
          </a:custGeom>
          <a:ln w="18718">
            <a:solidFill>
              <a:srgbClr val="FFFFFF"/>
            </a:solidFill>
          </a:ln>
        </p:spPr>
        <p:txBody>
          <a:bodyPr wrap="square" lIns="0" tIns="0" rIns="0" bIns="0" rtlCol="0"/>
          <a:lstStyle/>
          <a:p>
            <a:endParaRPr/>
          </a:p>
        </p:txBody>
      </p:sp>
      <p:sp>
        <p:nvSpPr>
          <p:cNvPr id="19" name="bg object 19"/>
          <p:cNvSpPr/>
          <p:nvPr/>
        </p:nvSpPr>
        <p:spPr>
          <a:xfrm>
            <a:off x="16330320" y="537170"/>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20" name="bg object 20"/>
          <p:cNvSpPr/>
          <p:nvPr/>
        </p:nvSpPr>
        <p:spPr>
          <a:xfrm>
            <a:off x="15259545" y="648728"/>
            <a:ext cx="320040" cy="20320"/>
          </a:xfrm>
          <a:custGeom>
            <a:avLst/>
            <a:gdLst/>
            <a:ahLst/>
            <a:cxnLst/>
            <a:rect l="l" t="t" r="r" b="b"/>
            <a:pathLst>
              <a:path w="320040" h="20320">
                <a:moveTo>
                  <a:pt x="319786" y="1447"/>
                </a:moveTo>
                <a:lnTo>
                  <a:pt x="127" y="0"/>
                </a:lnTo>
                <a:lnTo>
                  <a:pt x="0" y="18732"/>
                </a:lnTo>
                <a:lnTo>
                  <a:pt x="319659" y="20167"/>
                </a:lnTo>
                <a:lnTo>
                  <a:pt x="319786" y="1447"/>
                </a:lnTo>
                <a:close/>
              </a:path>
            </a:pathLst>
          </a:custGeom>
          <a:solidFill>
            <a:srgbClr val="FFFFFF"/>
          </a:solidFill>
        </p:spPr>
        <p:txBody>
          <a:bodyPr wrap="square" lIns="0" tIns="0" rIns="0" bIns="0" rtlCol="0"/>
          <a:lstStyle/>
          <a:p>
            <a:endParaRPr/>
          </a:p>
        </p:txBody>
      </p:sp>
      <p:sp>
        <p:nvSpPr>
          <p:cNvPr id="21" name="bg object 21"/>
          <p:cNvSpPr/>
          <p:nvPr/>
        </p:nvSpPr>
        <p:spPr>
          <a:xfrm>
            <a:off x="15842869" y="537121"/>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2000" b="0" i="0">
                <a:solidFill>
                  <a:schemeClr val="bg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
            <a:ext cx="18288000" cy="10287000"/>
          </a:xfrm>
          <a:prstGeom prst="rect">
            <a:avLst/>
          </a:prstGeom>
        </p:spPr>
      </p:pic>
      <p:sp>
        <p:nvSpPr>
          <p:cNvPr id="17" name="bg object 17"/>
          <p:cNvSpPr/>
          <p:nvPr/>
        </p:nvSpPr>
        <p:spPr>
          <a:xfrm>
            <a:off x="762477" y="342711"/>
            <a:ext cx="16761460" cy="9600565"/>
          </a:xfrm>
          <a:custGeom>
            <a:avLst/>
            <a:gdLst/>
            <a:ahLst/>
            <a:cxnLst/>
            <a:rect l="l" t="t" r="r" b="b"/>
            <a:pathLst>
              <a:path w="16761460" h="9600565">
                <a:moveTo>
                  <a:pt x="8380709" y="9600349"/>
                </a:moveTo>
                <a:lnTo>
                  <a:pt x="0" y="9600349"/>
                </a:lnTo>
                <a:lnTo>
                  <a:pt x="0" y="0"/>
                </a:lnTo>
                <a:lnTo>
                  <a:pt x="16761363" y="0"/>
                </a:lnTo>
                <a:lnTo>
                  <a:pt x="16761363" y="9600349"/>
                </a:lnTo>
                <a:lnTo>
                  <a:pt x="8380709" y="9600349"/>
                </a:lnTo>
                <a:close/>
              </a:path>
            </a:pathLst>
          </a:custGeom>
          <a:ln w="18719">
            <a:solidFill>
              <a:srgbClr val="FFFFFF"/>
            </a:solidFill>
          </a:ln>
        </p:spPr>
        <p:txBody>
          <a:bodyPr wrap="square" lIns="0" tIns="0" rIns="0" bIns="0" rtlCol="0"/>
          <a:lstStyle/>
          <a:p>
            <a:endParaRPr/>
          </a:p>
        </p:txBody>
      </p:sp>
      <p:sp>
        <p:nvSpPr>
          <p:cNvPr id="18" name="bg object 18"/>
          <p:cNvSpPr/>
          <p:nvPr/>
        </p:nvSpPr>
        <p:spPr>
          <a:xfrm>
            <a:off x="762480" y="341998"/>
            <a:ext cx="16762094" cy="742315"/>
          </a:xfrm>
          <a:custGeom>
            <a:avLst/>
            <a:gdLst/>
            <a:ahLst/>
            <a:cxnLst/>
            <a:rect l="l" t="t" r="r" b="b"/>
            <a:pathLst>
              <a:path w="16762094" h="742315">
                <a:moveTo>
                  <a:pt x="8380745" y="742239"/>
                </a:moveTo>
                <a:lnTo>
                  <a:pt x="0" y="742239"/>
                </a:lnTo>
                <a:lnTo>
                  <a:pt x="0" y="0"/>
                </a:lnTo>
                <a:lnTo>
                  <a:pt x="16761475" y="0"/>
                </a:lnTo>
                <a:lnTo>
                  <a:pt x="16761475" y="742239"/>
                </a:lnTo>
                <a:lnTo>
                  <a:pt x="8380745" y="742239"/>
                </a:lnTo>
                <a:close/>
              </a:path>
            </a:pathLst>
          </a:custGeom>
          <a:ln w="18717">
            <a:solidFill>
              <a:srgbClr val="FFFFFF"/>
            </a:solidFill>
          </a:ln>
        </p:spPr>
        <p:txBody>
          <a:bodyPr wrap="square" lIns="0" tIns="0" rIns="0" bIns="0" rtlCol="0"/>
          <a:lstStyle/>
          <a:p>
            <a:endParaRPr/>
          </a:p>
        </p:txBody>
      </p:sp>
      <p:sp>
        <p:nvSpPr>
          <p:cNvPr id="19" name="bg object 19"/>
          <p:cNvSpPr/>
          <p:nvPr/>
        </p:nvSpPr>
        <p:spPr>
          <a:xfrm>
            <a:off x="16999946" y="567404"/>
            <a:ext cx="226060" cy="225425"/>
          </a:xfrm>
          <a:custGeom>
            <a:avLst/>
            <a:gdLst/>
            <a:ahLst/>
            <a:cxnLst/>
            <a:rect l="l" t="t" r="r" b="b"/>
            <a:pathLst>
              <a:path w="226059" h="225425">
                <a:moveTo>
                  <a:pt x="634" y="0"/>
                </a:moveTo>
                <a:lnTo>
                  <a:pt x="225875"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20" name="bg object 20"/>
          <p:cNvSpPr/>
          <p:nvPr/>
        </p:nvSpPr>
        <p:spPr>
          <a:xfrm>
            <a:off x="15929216" y="678979"/>
            <a:ext cx="320040" cy="20320"/>
          </a:xfrm>
          <a:custGeom>
            <a:avLst/>
            <a:gdLst/>
            <a:ahLst/>
            <a:cxnLst/>
            <a:rect l="l" t="t" r="r" b="b"/>
            <a:pathLst>
              <a:path w="320040" h="20320">
                <a:moveTo>
                  <a:pt x="319786" y="1435"/>
                </a:moveTo>
                <a:lnTo>
                  <a:pt x="0" y="0"/>
                </a:lnTo>
                <a:lnTo>
                  <a:pt x="0" y="18707"/>
                </a:lnTo>
                <a:lnTo>
                  <a:pt x="319659" y="20154"/>
                </a:lnTo>
                <a:lnTo>
                  <a:pt x="319786" y="1435"/>
                </a:lnTo>
                <a:close/>
              </a:path>
            </a:pathLst>
          </a:custGeom>
          <a:solidFill>
            <a:srgbClr val="FFFFFF"/>
          </a:solidFill>
        </p:spPr>
        <p:txBody>
          <a:bodyPr wrap="square" lIns="0" tIns="0" rIns="0" bIns="0" rtlCol="0"/>
          <a:lstStyle/>
          <a:p>
            <a:endParaRPr/>
          </a:p>
        </p:txBody>
      </p:sp>
      <p:sp>
        <p:nvSpPr>
          <p:cNvPr id="21" name="bg object 21"/>
          <p:cNvSpPr/>
          <p:nvPr/>
        </p:nvSpPr>
        <p:spPr>
          <a:xfrm>
            <a:off x="16512413" y="567359"/>
            <a:ext cx="224790" cy="224790"/>
          </a:xfrm>
          <a:custGeom>
            <a:avLst/>
            <a:gdLst/>
            <a:ahLst/>
            <a:cxnLst/>
            <a:rect l="l" t="t" r="r" b="b"/>
            <a:pathLst>
              <a:path w="224790" h="224790">
                <a:moveTo>
                  <a:pt x="112395" y="224612"/>
                </a:moveTo>
                <a:lnTo>
                  <a:pt x="0" y="224612"/>
                </a:lnTo>
                <a:lnTo>
                  <a:pt x="0" y="0"/>
                </a:lnTo>
                <a:lnTo>
                  <a:pt x="224663" y="0"/>
                </a:lnTo>
                <a:lnTo>
                  <a:pt x="224663" y="224612"/>
                </a:lnTo>
                <a:lnTo>
                  <a:pt x="112395" y="224612"/>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a:xfrm>
            <a:off x="6250584" y="1607845"/>
            <a:ext cx="5799531" cy="1854835"/>
          </a:xfrm>
          <a:prstGeom prst="rect">
            <a:avLst/>
          </a:prstGeom>
        </p:spPr>
        <p:txBody>
          <a:bodyPr wrap="square" lIns="0" tIns="0" rIns="0" bIns="0">
            <a:spAutoFit/>
          </a:bodyPr>
          <a:lstStyle>
            <a:lvl1pPr>
              <a:defRPr sz="1200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a:xfrm>
            <a:off x="1555496" y="3305175"/>
            <a:ext cx="7432040" cy="4140200"/>
          </a:xfrm>
          <a:prstGeom prst="rect">
            <a:avLst/>
          </a:prstGeom>
        </p:spPr>
        <p:txBody>
          <a:bodyPr wrap="square" lIns="0" tIns="0" rIns="0" bIns="0">
            <a:spAutoFit/>
          </a:bodyPr>
          <a:lstStyle>
            <a:lvl1pPr>
              <a:defRPr sz="30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8/12/24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4450"/>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10" name="object 10"/>
          <p:cNvSpPr txBox="1">
            <a:spLocks noGrp="1"/>
          </p:cNvSpPr>
          <p:nvPr>
            <p:ph type="title"/>
          </p:nvPr>
        </p:nvSpPr>
        <p:spPr>
          <a:xfrm>
            <a:off x="15578328" y="2467794"/>
            <a:ext cx="993775" cy="1488440"/>
          </a:xfrm>
          <a:prstGeom prst="rect">
            <a:avLst/>
          </a:prstGeom>
        </p:spPr>
        <p:txBody>
          <a:bodyPr vert="horz" wrap="square" lIns="0" tIns="12065" rIns="0" bIns="0" rtlCol="0">
            <a:spAutoFit/>
          </a:bodyPr>
          <a:lstStyle/>
          <a:p>
            <a:pPr marL="12700">
              <a:lnSpc>
                <a:spcPct val="100000"/>
              </a:lnSpc>
              <a:spcBef>
                <a:spcPts val="95"/>
              </a:spcBef>
            </a:pPr>
            <a:r>
              <a:rPr sz="9600" spc="-535" dirty="0">
                <a:solidFill>
                  <a:srgbClr val="00FFFF"/>
                </a:solidFill>
                <a:latin typeface="Cambria"/>
                <a:cs typeface="Cambria"/>
              </a:rPr>
              <a:t>⥫</a:t>
            </a:r>
            <a:endParaRPr sz="9600">
              <a:latin typeface="Cambria"/>
              <a:cs typeface="Cambria"/>
            </a:endParaRPr>
          </a:p>
        </p:txBody>
      </p:sp>
      <p:grpSp>
        <p:nvGrpSpPr>
          <p:cNvPr id="11" name="object 11"/>
          <p:cNvGrpSpPr/>
          <p:nvPr/>
        </p:nvGrpSpPr>
        <p:grpSpPr>
          <a:xfrm>
            <a:off x="952296" y="5035670"/>
            <a:ext cx="4429760" cy="3396615"/>
            <a:chOff x="952296" y="5035670"/>
            <a:chExt cx="4429760" cy="3396615"/>
          </a:xfrm>
        </p:grpSpPr>
        <p:sp>
          <p:nvSpPr>
            <p:cNvPr id="12" name="object 12"/>
            <p:cNvSpPr/>
            <p:nvPr/>
          </p:nvSpPr>
          <p:spPr>
            <a:xfrm>
              <a:off x="961652" y="5045037"/>
              <a:ext cx="4408170" cy="3377565"/>
            </a:xfrm>
            <a:custGeom>
              <a:avLst/>
              <a:gdLst/>
              <a:ahLst/>
              <a:cxnLst/>
              <a:rect l="l" t="t" r="r" b="b"/>
              <a:pathLst>
                <a:path w="4408170" h="3377565">
                  <a:moveTo>
                    <a:pt x="4407729" y="0"/>
                  </a:moveTo>
                  <a:lnTo>
                    <a:pt x="0" y="0"/>
                  </a:lnTo>
                  <a:lnTo>
                    <a:pt x="0" y="3377387"/>
                  </a:lnTo>
                  <a:lnTo>
                    <a:pt x="2203872" y="3377387"/>
                  </a:lnTo>
                  <a:lnTo>
                    <a:pt x="4407729" y="3377387"/>
                  </a:lnTo>
                  <a:lnTo>
                    <a:pt x="4407729" y="0"/>
                  </a:lnTo>
                  <a:close/>
                </a:path>
              </a:pathLst>
            </a:custGeom>
            <a:solidFill>
              <a:srgbClr val="2F3B42"/>
            </a:solidFill>
          </p:spPr>
          <p:txBody>
            <a:bodyPr wrap="square" lIns="0" tIns="0" rIns="0" bIns="0" rtlCol="0"/>
            <a:lstStyle/>
            <a:p>
              <a:endParaRPr/>
            </a:p>
          </p:txBody>
        </p:sp>
        <p:sp>
          <p:nvSpPr>
            <p:cNvPr id="13" name="object 13"/>
            <p:cNvSpPr/>
            <p:nvPr/>
          </p:nvSpPr>
          <p:spPr>
            <a:xfrm>
              <a:off x="961656" y="5045030"/>
              <a:ext cx="4408170" cy="3377565"/>
            </a:xfrm>
            <a:custGeom>
              <a:avLst/>
              <a:gdLst/>
              <a:ahLst/>
              <a:cxnLst/>
              <a:rect l="l" t="t" r="r" b="b"/>
              <a:pathLst>
                <a:path w="4408170" h="3377565">
                  <a:moveTo>
                    <a:pt x="2203875" y="3377392"/>
                  </a:moveTo>
                  <a:lnTo>
                    <a:pt x="0" y="3377392"/>
                  </a:lnTo>
                  <a:lnTo>
                    <a:pt x="0" y="0"/>
                  </a:lnTo>
                  <a:lnTo>
                    <a:pt x="4407741" y="0"/>
                  </a:lnTo>
                  <a:lnTo>
                    <a:pt x="4407741" y="3377392"/>
                  </a:lnTo>
                  <a:lnTo>
                    <a:pt x="2203875" y="3377392"/>
                  </a:lnTo>
                  <a:close/>
                </a:path>
                <a:path w="4408170" h="3377565">
                  <a:moveTo>
                    <a:pt x="2203875" y="742297"/>
                  </a:moveTo>
                  <a:lnTo>
                    <a:pt x="0" y="742297"/>
                  </a:lnTo>
                  <a:lnTo>
                    <a:pt x="0" y="0"/>
                  </a:lnTo>
                  <a:lnTo>
                    <a:pt x="4407741" y="0"/>
                  </a:lnTo>
                  <a:lnTo>
                    <a:pt x="4407741" y="742297"/>
                  </a:lnTo>
                  <a:lnTo>
                    <a:pt x="2203875" y="742297"/>
                  </a:lnTo>
                  <a:close/>
                </a:path>
                <a:path w="4408170" h="3377565">
                  <a:moveTo>
                    <a:pt x="3883594" y="224636"/>
                  </a:moveTo>
                  <a:lnTo>
                    <a:pt x="4108945" y="449983"/>
                  </a:lnTo>
                </a:path>
                <a:path w="4408170" h="3377565">
                  <a:moveTo>
                    <a:pt x="4108234" y="224636"/>
                  </a:moveTo>
                  <a:lnTo>
                    <a:pt x="3882870" y="449983"/>
                  </a:lnTo>
                </a:path>
                <a:path w="4408170" h="3377565">
                  <a:moveTo>
                    <a:pt x="2812262" y="336954"/>
                  </a:moveTo>
                  <a:lnTo>
                    <a:pt x="3131924" y="338389"/>
                  </a:lnTo>
                </a:path>
                <a:path w="4408170" h="3377565">
                  <a:moveTo>
                    <a:pt x="3507759" y="449272"/>
                  </a:moveTo>
                  <a:lnTo>
                    <a:pt x="3395452" y="449272"/>
                  </a:lnTo>
                  <a:lnTo>
                    <a:pt x="3395452" y="224636"/>
                  </a:lnTo>
                  <a:lnTo>
                    <a:pt x="3620079" y="224636"/>
                  </a:lnTo>
                  <a:lnTo>
                    <a:pt x="3620079" y="449272"/>
                  </a:lnTo>
                  <a:lnTo>
                    <a:pt x="3507759" y="449272"/>
                  </a:lnTo>
                  <a:close/>
                </a:path>
              </a:pathLst>
            </a:custGeom>
            <a:ln w="18719">
              <a:solidFill>
                <a:srgbClr val="FFFFFF"/>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1466087" y="6623304"/>
              <a:ext cx="518159" cy="947927"/>
            </a:xfrm>
            <a:prstGeom prst="rect">
              <a:avLst/>
            </a:prstGeom>
          </p:spPr>
        </p:pic>
        <p:pic>
          <p:nvPicPr>
            <p:cNvPr id="15" name="object 15"/>
            <p:cNvPicPr/>
            <p:nvPr/>
          </p:nvPicPr>
          <p:blipFill>
            <a:blip r:embed="rId4" cstate="print"/>
            <a:stretch>
              <a:fillRect/>
            </a:stretch>
          </p:blipFill>
          <p:spPr>
            <a:xfrm>
              <a:off x="2471927" y="6623304"/>
              <a:ext cx="460248" cy="947927"/>
            </a:xfrm>
            <a:prstGeom prst="rect">
              <a:avLst/>
            </a:prstGeom>
          </p:spPr>
        </p:pic>
        <p:pic>
          <p:nvPicPr>
            <p:cNvPr id="16" name="object 16"/>
            <p:cNvPicPr/>
            <p:nvPr/>
          </p:nvPicPr>
          <p:blipFill>
            <a:blip r:embed="rId5" cstate="print"/>
            <a:stretch>
              <a:fillRect/>
            </a:stretch>
          </p:blipFill>
          <p:spPr>
            <a:xfrm>
              <a:off x="3102863" y="6623304"/>
              <a:ext cx="886967" cy="947927"/>
            </a:xfrm>
            <a:prstGeom prst="rect">
              <a:avLst/>
            </a:prstGeom>
          </p:spPr>
        </p:pic>
        <p:pic>
          <p:nvPicPr>
            <p:cNvPr id="17" name="object 17"/>
            <p:cNvPicPr/>
            <p:nvPr/>
          </p:nvPicPr>
          <p:blipFill>
            <a:blip r:embed="rId6" cstate="print"/>
            <a:stretch>
              <a:fillRect/>
            </a:stretch>
          </p:blipFill>
          <p:spPr>
            <a:xfrm>
              <a:off x="4303775" y="6623304"/>
              <a:ext cx="487680" cy="947927"/>
            </a:xfrm>
            <a:prstGeom prst="rect">
              <a:avLst/>
            </a:prstGeom>
          </p:spPr>
        </p:pic>
        <p:pic>
          <p:nvPicPr>
            <p:cNvPr id="18" name="object 18"/>
            <p:cNvPicPr/>
            <p:nvPr/>
          </p:nvPicPr>
          <p:blipFill>
            <a:blip r:embed="rId7" cstate="print"/>
            <a:stretch>
              <a:fillRect/>
            </a:stretch>
          </p:blipFill>
          <p:spPr>
            <a:xfrm>
              <a:off x="952499" y="5038318"/>
              <a:ext cx="4429124" cy="3390899"/>
            </a:xfrm>
            <a:prstGeom prst="rect">
              <a:avLst/>
            </a:prstGeom>
          </p:spPr>
        </p:pic>
      </p:grpSp>
      <p:sp>
        <p:nvSpPr>
          <p:cNvPr id="23" name="TextBox 22">
            <a:extLst>
              <a:ext uri="{FF2B5EF4-FFF2-40B4-BE49-F238E27FC236}">
                <a16:creationId xmlns:a16="http://schemas.microsoft.com/office/drawing/2014/main" id="{52C83518-1C99-B745-879D-F3B5655C2081}"/>
              </a:ext>
            </a:extLst>
          </p:cNvPr>
          <p:cNvSpPr txBox="1"/>
          <p:nvPr/>
        </p:nvSpPr>
        <p:spPr>
          <a:xfrm>
            <a:off x="6122335" y="2571106"/>
            <a:ext cx="9906990" cy="4524315"/>
          </a:xfrm>
          <a:prstGeom prst="rect">
            <a:avLst/>
          </a:prstGeom>
          <a:noFill/>
        </p:spPr>
        <p:txBody>
          <a:bodyPr wrap="square">
            <a:spAutoFit/>
          </a:bodyPr>
          <a:lstStyle/>
          <a:p>
            <a:r>
              <a:rPr lang="en-US" sz="7200" dirty="0">
                <a:solidFill>
                  <a:schemeClr val="bg1"/>
                </a:solidFill>
                <a:latin typeface="Colonna MT" pitchFamily="82" charset="77"/>
              </a:rPr>
              <a:t>Optimizing Flutter Development with GetX for Enhanced State Management</a:t>
            </a:r>
          </a:p>
        </p:txBody>
      </p:sp>
      <p:sp>
        <p:nvSpPr>
          <p:cNvPr id="25" name="TextBox 24">
            <a:extLst>
              <a:ext uri="{FF2B5EF4-FFF2-40B4-BE49-F238E27FC236}">
                <a16:creationId xmlns:a16="http://schemas.microsoft.com/office/drawing/2014/main" id="{6ECADDC7-B46E-A74D-B254-3963972DE95F}"/>
              </a:ext>
            </a:extLst>
          </p:cNvPr>
          <p:cNvSpPr txBox="1"/>
          <p:nvPr/>
        </p:nvSpPr>
        <p:spPr>
          <a:xfrm>
            <a:off x="7552620" y="6885320"/>
            <a:ext cx="9256542" cy="2308324"/>
          </a:xfrm>
          <a:prstGeom prst="rect">
            <a:avLst/>
          </a:prstGeom>
          <a:noFill/>
        </p:spPr>
        <p:txBody>
          <a:bodyPr wrap="square">
            <a:spAutoFit/>
          </a:bodyPr>
          <a:lstStyle/>
          <a:p>
            <a:pPr algn="r"/>
            <a:r>
              <a:rPr lang="en-US" sz="7200" dirty="0">
                <a:solidFill>
                  <a:schemeClr val="bg1"/>
                </a:solidFill>
                <a:latin typeface="ACADEMY ENGRAVED LET PLAIN:1.0" panose="02000000000000000000" pitchFamily="2" charset="0"/>
                <a:cs typeface="AkayaTelivigala" pitchFamily="2" charset="77"/>
              </a:rPr>
              <a:t>By,</a:t>
            </a:r>
          </a:p>
          <a:p>
            <a:pPr algn="r"/>
            <a:r>
              <a:rPr lang="en-US" sz="7200" dirty="0">
                <a:solidFill>
                  <a:schemeClr val="bg1"/>
                </a:solidFill>
                <a:latin typeface="ACADEMY ENGRAVED LET PLAIN:1.0" panose="02000000000000000000" pitchFamily="2" charset="0"/>
                <a:cs typeface="AkayaTelivigala" pitchFamily="2" charset="77"/>
              </a:rPr>
              <a:t>Ravi Patel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30615" y="1767186"/>
            <a:ext cx="8252459" cy="939800"/>
          </a:xfrm>
          <a:prstGeom prst="rect">
            <a:avLst/>
          </a:prstGeom>
        </p:spPr>
        <p:txBody>
          <a:bodyPr vert="horz" wrap="square" lIns="0" tIns="12065" rIns="0" bIns="0" rtlCol="0">
            <a:spAutoFit/>
          </a:bodyPr>
          <a:lstStyle/>
          <a:p>
            <a:pPr marL="12700">
              <a:lnSpc>
                <a:spcPct val="100000"/>
              </a:lnSpc>
              <a:spcBef>
                <a:spcPts val="95"/>
              </a:spcBef>
              <a:tabLst>
                <a:tab pos="5359400" algn="l"/>
                <a:tab pos="6593205" algn="l"/>
              </a:tabLst>
            </a:pPr>
            <a:r>
              <a:rPr sz="6000" u="sng" spc="600" dirty="0">
                <a:latin typeface="Colonna MT" pitchFamily="82" charset="77"/>
                <a:cs typeface="AkayaTelivigala" pitchFamily="2" charset="77"/>
              </a:rPr>
              <a:t>Introduction</a:t>
            </a:r>
            <a:r>
              <a:rPr sz="6000" u="sng" dirty="0">
                <a:latin typeface="Colonna MT" pitchFamily="82" charset="77"/>
                <a:cs typeface="AkayaTelivigala" pitchFamily="2" charset="77"/>
              </a:rPr>
              <a:t>	</a:t>
            </a:r>
            <a:r>
              <a:rPr sz="6000" u="sng" spc="700" dirty="0">
                <a:latin typeface="Colonna MT" pitchFamily="82" charset="77"/>
                <a:cs typeface="AkayaTelivigala" pitchFamily="2" charset="77"/>
              </a:rPr>
              <a:t>to</a:t>
            </a:r>
            <a:r>
              <a:rPr sz="6000" u="sng" dirty="0">
                <a:latin typeface="Colonna MT" pitchFamily="82" charset="77"/>
                <a:cs typeface="AkayaTelivigala" pitchFamily="2" charset="77"/>
              </a:rPr>
              <a:t>	</a:t>
            </a:r>
            <a:r>
              <a:rPr sz="6000" u="sng" spc="-170" dirty="0">
                <a:latin typeface="Colonna MT" pitchFamily="82" charset="77"/>
                <a:cs typeface="AkayaTelivigala" pitchFamily="2" charset="77"/>
              </a:rPr>
              <a:t>GetX</a:t>
            </a:r>
            <a:endParaRPr sz="6000" u="sng" dirty="0">
              <a:latin typeface="Colonna MT" pitchFamily="82" charset="77"/>
              <a:cs typeface="AkayaTelivigala" pitchFamily="2" charset="77"/>
            </a:endParaRPr>
          </a:p>
        </p:txBody>
      </p:sp>
      <p:sp>
        <p:nvSpPr>
          <p:cNvPr id="6" name="object 6"/>
          <p:cNvSpPr txBox="1"/>
          <p:nvPr/>
        </p:nvSpPr>
        <p:spPr>
          <a:xfrm>
            <a:off x="8630615" y="3092450"/>
            <a:ext cx="8252459" cy="4447371"/>
          </a:xfrm>
          <a:prstGeom prst="rect">
            <a:avLst/>
          </a:prstGeom>
        </p:spPr>
        <p:txBody>
          <a:bodyPr vert="horz" wrap="square" lIns="0" tIns="15240" rIns="0" bIns="0" rtlCol="0">
            <a:spAutoFit/>
          </a:bodyPr>
          <a:lstStyle/>
          <a:p>
            <a:pPr marL="12700" algn="just">
              <a:lnSpc>
                <a:spcPct val="100000"/>
              </a:lnSpc>
              <a:spcBef>
                <a:spcPts val="120"/>
              </a:spcBef>
              <a:tabLst>
                <a:tab pos="561975" algn="l"/>
                <a:tab pos="1478280" algn="l"/>
                <a:tab pos="4043679" algn="l"/>
                <a:tab pos="4593590" algn="l"/>
                <a:tab pos="5509260" algn="l"/>
              </a:tabLst>
            </a:pPr>
            <a:r>
              <a:rPr lang="en-IN" sz="3600" b="0" i="0" dirty="0">
                <a:solidFill>
                  <a:srgbClr val="FFFFFF"/>
                </a:solidFill>
                <a:effectLst/>
                <a:latin typeface="Colonna MT" pitchFamily="82" charset="77"/>
                <a:cs typeface="AkayaTelivigala" pitchFamily="2" charset="77"/>
              </a:rPr>
              <a:t>	In this presentation, we will explore </a:t>
            </a:r>
            <a:r>
              <a:rPr lang="en-IN" sz="3600" b="1" i="0" dirty="0">
                <a:solidFill>
                  <a:srgbClr val="FFFFFF"/>
                </a:solidFill>
                <a:effectLst/>
                <a:latin typeface="Colonna MT" pitchFamily="82" charset="77"/>
                <a:cs typeface="AkayaTelivigala" pitchFamily="2" charset="77"/>
              </a:rPr>
              <a:t>GetX</a:t>
            </a:r>
            <a:r>
              <a:rPr lang="en-IN" sz="3600" b="0" i="0" dirty="0">
                <a:solidFill>
                  <a:srgbClr val="FFFFFF"/>
                </a:solidFill>
                <a:effectLst/>
                <a:latin typeface="Colonna MT" pitchFamily="82" charset="77"/>
                <a:cs typeface="AkayaTelivigala" pitchFamily="2" charset="77"/>
              </a:rPr>
              <a:t>, a powerful state management solution for Flutter. We will focus on how to </a:t>
            </a:r>
            <a:r>
              <a:rPr lang="en-IN" sz="3600" b="1" i="0" dirty="0">
                <a:solidFill>
                  <a:srgbClr val="FFFFFF"/>
                </a:solidFill>
                <a:effectLst/>
                <a:latin typeface="Colonna MT" pitchFamily="82" charset="77"/>
                <a:cs typeface="AkayaTelivigala" pitchFamily="2" charset="77"/>
              </a:rPr>
              <a:t>optimize</a:t>
            </a:r>
            <a:r>
              <a:rPr lang="en-IN" sz="3600" b="0" i="0" dirty="0">
                <a:solidFill>
                  <a:srgbClr val="FFFFFF"/>
                </a:solidFill>
                <a:effectLst/>
                <a:latin typeface="Colonna MT" pitchFamily="82" charset="77"/>
                <a:cs typeface="AkayaTelivigala" pitchFamily="2" charset="77"/>
              </a:rPr>
              <a:t> your development process using </a:t>
            </a:r>
            <a:r>
              <a:rPr lang="en-IN" sz="3600" b="1" i="0" dirty="0">
                <a:solidFill>
                  <a:srgbClr val="FFFFFF"/>
                </a:solidFill>
                <a:effectLst/>
                <a:latin typeface="Colonna MT" pitchFamily="82" charset="77"/>
                <a:cs typeface="AkayaTelivigala" pitchFamily="2" charset="77"/>
              </a:rPr>
              <a:t>bindings</a:t>
            </a:r>
            <a:r>
              <a:rPr lang="en-IN" sz="3600" b="0" i="0" dirty="0">
                <a:solidFill>
                  <a:srgbClr val="FFFFFF"/>
                </a:solidFill>
                <a:effectLst/>
                <a:latin typeface="Colonna MT" pitchFamily="82" charset="77"/>
                <a:cs typeface="AkayaTelivigala" pitchFamily="2" charset="77"/>
              </a:rPr>
              <a:t> and other features of GetX. By the end, you will have a solid understanding of how to enhance your Flutter applications.</a:t>
            </a:r>
            <a:endParaRPr sz="3200" dirty="0">
              <a:latin typeface="Colonna MT" pitchFamily="82" charset="77"/>
              <a:cs typeface="AkayaTelivigala" pitchFamily="2" charset="77"/>
            </a:endParaRPr>
          </a:p>
        </p:txBody>
      </p:sp>
      <p:grpSp>
        <p:nvGrpSpPr>
          <p:cNvPr id="10" name="object 10"/>
          <p:cNvGrpSpPr/>
          <p:nvPr/>
        </p:nvGrpSpPr>
        <p:grpSpPr>
          <a:xfrm>
            <a:off x="220350" y="1894510"/>
            <a:ext cx="7454265" cy="7736840"/>
            <a:chOff x="220350" y="1894510"/>
            <a:chExt cx="7454265" cy="7736840"/>
          </a:xfrm>
        </p:grpSpPr>
        <p:pic>
          <p:nvPicPr>
            <p:cNvPr id="11" name="object 11"/>
            <p:cNvPicPr/>
            <p:nvPr/>
          </p:nvPicPr>
          <p:blipFill>
            <a:blip r:embed="rId2" cstate="print"/>
            <a:stretch>
              <a:fillRect/>
            </a:stretch>
          </p:blipFill>
          <p:spPr>
            <a:xfrm>
              <a:off x="1178554" y="1894510"/>
              <a:ext cx="6496048" cy="6496049"/>
            </a:xfrm>
            <a:prstGeom prst="rect">
              <a:avLst/>
            </a:prstGeom>
          </p:spPr>
        </p:pic>
        <p:sp>
          <p:nvSpPr>
            <p:cNvPr id="12" name="object 12"/>
            <p:cNvSpPr/>
            <p:nvPr/>
          </p:nvSpPr>
          <p:spPr>
            <a:xfrm>
              <a:off x="229711" y="7157478"/>
              <a:ext cx="4408170" cy="2465070"/>
            </a:xfrm>
            <a:custGeom>
              <a:avLst/>
              <a:gdLst/>
              <a:ahLst/>
              <a:cxnLst/>
              <a:rect l="l" t="t" r="r" b="b"/>
              <a:pathLst>
                <a:path w="4408170" h="2465070">
                  <a:moveTo>
                    <a:pt x="4407719" y="0"/>
                  </a:moveTo>
                  <a:lnTo>
                    <a:pt x="0" y="0"/>
                  </a:lnTo>
                  <a:lnTo>
                    <a:pt x="0" y="2464475"/>
                  </a:lnTo>
                  <a:lnTo>
                    <a:pt x="2203862" y="2464475"/>
                  </a:lnTo>
                  <a:lnTo>
                    <a:pt x="4407719" y="2464475"/>
                  </a:lnTo>
                  <a:lnTo>
                    <a:pt x="4407719" y="0"/>
                  </a:lnTo>
                  <a:close/>
                </a:path>
              </a:pathLst>
            </a:custGeom>
            <a:solidFill>
              <a:srgbClr val="2F3B42"/>
            </a:solidFill>
          </p:spPr>
          <p:txBody>
            <a:bodyPr wrap="square" lIns="0" tIns="0" rIns="0" bIns="0" rtlCol="0"/>
            <a:lstStyle/>
            <a:p>
              <a:endParaRPr/>
            </a:p>
          </p:txBody>
        </p:sp>
        <p:sp>
          <p:nvSpPr>
            <p:cNvPr id="13" name="object 13"/>
            <p:cNvSpPr/>
            <p:nvPr/>
          </p:nvSpPr>
          <p:spPr>
            <a:xfrm>
              <a:off x="229709" y="7157478"/>
              <a:ext cx="4408170" cy="2465070"/>
            </a:xfrm>
            <a:custGeom>
              <a:avLst/>
              <a:gdLst/>
              <a:ahLst/>
              <a:cxnLst/>
              <a:rect l="l" t="t" r="r" b="b"/>
              <a:pathLst>
                <a:path w="4408170" h="2465070">
                  <a:moveTo>
                    <a:pt x="2203851" y="2464475"/>
                  </a:moveTo>
                  <a:lnTo>
                    <a:pt x="0" y="2464475"/>
                  </a:lnTo>
                  <a:lnTo>
                    <a:pt x="0" y="0"/>
                  </a:lnTo>
                  <a:lnTo>
                    <a:pt x="4407707" y="0"/>
                  </a:lnTo>
                  <a:lnTo>
                    <a:pt x="4407707" y="2464475"/>
                  </a:lnTo>
                  <a:lnTo>
                    <a:pt x="2203851" y="2464475"/>
                  </a:lnTo>
                  <a:close/>
                </a:path>
              </a:pathLst>
            </a:custGeom>
            <a:ln w="18719">
              <a:solidFill>
                <a:srgbClr val="FFFFFF"/>
              </a:solidFill>
            </a:ln>
          </p:spPr>
          <p:txBody>
            <a:bodyPr wrap="square" lIns="0" tIns="0" rIns="0" bIns="0" rtlCol="0"/>
            <a:lstStyle/>
            <a:p>
              <a:endParaRPr/>
            </a:p>
          </p:txBody>
        </p:sp>
        <p:sp>
          <p:nvSpPr>
            <p:cNvPr id="14" name="object 14"/>
            <p:cNvSpPr/>
            <p:nvPr/>
          </p:nvSpPr>
          <p:spPr>
            <a:xfrm>
              <a:off x="229711" y="7157480"/>
              <a:ext cx="4408170" cy="742315"/>
            </a:xfrm>
            <a:custGeom>
              <a:avLst/>
              <a:gdLst/>
              <a:ahLst/>
              <a:cxnLst/>
              <a:rect l="l" t="t" r="r" b="b"/>
              <a:pathLst>
                <a:path w="4408170" h="742315">
                  <a:moveTo>
                    <a:pt x="2203858" y="742233"/>
                  </a:moveTo>
                  <a:lnTo>
                    <a:pt x="0" y="742233"/>
                  </a:lnTo>
                  <a:lnTo>
                    <a:pt x="0" y="0"/>
                  </a:lnTo>
                  <a:lnTo>
                    <a:pt x="4407713" y="0"/>
                  </a:lnTo>
                  <a:lnTo>
                    <a:pt x="4407713" y="742233"/>
                  </a:lnTo>
                  <a:lnTo>
                    <a:pt x="2203858" y="742233"/>
                  </a:lnTo>
                  <a:close/>
                </a:path>
              </a:pathLst>
            </a:custGeom>
            <a:ln w="18718">
              <a:solidFill>
                <a:srgbClr val="FFFFFF"/>
              </a:solidFill>
            </a:ln>
          </p:spPr>
          <p:txBody>
            <a:bodyPr wrap="square" lIns="0" tIns="0" rIns="0" bIns="0" rtlCol="0"/>
            <a:lstStyle/>
            <a:p>
              <a:endParaRPr/>
            </a:p>
          </p:txBody>
        </p:sp>
        <p:sp>
          <p:nvSpPr>
            <p:cNvPr id="15" name="object 15"/>
            <p:cNvSpPr/>
            <p:nvPr/>
          </p:nvSpPr>
          <p:spPr>
            <a:xfrm>
              <a:off x="4112620" y="7382835"/>
              <a:ext cx="226060" cy="225425"/>
            </a:xfrm>
            <a:custGeom>
              <a:avLst/>
              <a:gdLst/>
              <a:ahLst/>
              <a:cxnLst/>
              <a:rect l="l" t="t" r="r" b="b"/>
              <a:pathLst>
                <a:path w="226060" h="225425">
                  <a:moveTo>
                    <a:pt x="723" y="0"/>
                  </a:moveTo>
                  <a:lnTo>
                    <a:pt x="225964" y="225367"/>
                  </a:lnTo>
                </a:path>
                <a:path w="226060" h="225425">
                  <a:moveTo>
                    <a:pt x="225240" y="0"/>
                  </a:moveTo>
                  <a:lnTo>
                    <a:pt x="0" y="225367"/>
                  </a:lnTo>
                </a:path>
              </a:pathLst>
            </a:custGeom>
            <a:ln w="18715">
              <a:solidFill>
                <a:srgbClr val="FFFFFF"/>
              </a:solidFill>
            </a:ln>
          </p:spPr>
          <p:txBody>
            <a:bodyPr wrap="square" lIns="0" tIns="0" rIns="0" bIns="0" rtlCol="0"/>
            <a:lstStyle/>
            <a:p>
              <a:endParaRPr/>
            </a:p>
          </p:txBody>
        </p:sp>
        <p:sp>
          <p:nvSpPr>
            <p:cNvPr id="16" name="object 16"/>
            <p:cNvSpPr/>
            <p:nvPr/>
          </p:nvSpPr>
          <p:spPr>
            <a:xfrm>
              <a:off x="3041840" y="7494448"/>
              <a:ext cx="320040" cy="20320"/>
            </a:xfrm>
            <a:custGeom>
              <a:avLst/>
              <a:gdLst/>
              <a:ahLst/>
              <a:cxnLst/>
              <a:rect l="l" t="t" r="r" b="b"/>
              <a:pathLst>
                <a:path w="320039" h="20320">
                  <a:moveTo>
                    <a:pt x="319760" y="1435"/>
                  </a:moveTo>
                  <a:lnTo>
                    <a:pt x="88" y="0"/>
                  </a:lnTo>
                  <a:lnTo>
                    <a:pt x="0" y="18719"/>
                  </a:lnTo>
                  <a:lnTo>
                    <a:pt x="319684" y="20154"/>
                  </a:lnTo>
                  <a:lnTo>
                    <a:pt x="319760" y="1435"/>
                  </a:lnTo>
                  <a:close/>
                </a:path>
              </a:pathLst>
            </a:custGeom>
            <a:solidFill>
              <a:srgbClr val="FFFFFF"/>
            </a:solidFill>
          </p:spPr>
          <p:txBody>
            <a:bodyPr wrap="square" lIns="0" tIns="0" rIns="0" bIns="0" rtlCol="0"/>
            <a:lstStyle/>
            <a:p>
              <a:endParaRPr/>
            </a:p>
          </p:txBody>
        </p:sp>
        <p:sp>
          <p:nvSpPr>
            <p:cNvPr id="17" name="object 17"/>
            <p:cNvSpPr/>
            <p:nvPr/>
          </p:nvSpPr>
          <p:spPr>
            <a:xfrm>
              <a:off x="3625227" y="7382827"/>
              <a:ext cx="224790" cy="224790"/>
            </a:xfrm>
            <a:custGeom>
              <a:avLst/>
              <a:gdLst/>
              <a:ahLst/>
              <a:cxnLst/>
              <a:rect l="l" t="t" r="r" b="b"/>
              <a:pathLst>
                <a:path w="224789" h="224790">
                  <a:moveTo>
                    <a:pt x="112306" y="224612"/>
                  </a:moveTo>
                  <a:lnTo>
                    <a:pt x="0" y="224612"/>
                  </a:lnTo>
                  <a:lnTo>
                    <a:pt x="0" y="0"/>
                  </a:lnTo>
                  <a:lnTo>
                    <a:pt x="224612" y="0"/>
                  </a:lnTo>
                  <a:lnTo>
                    <a:pt x="224612" y="224612"/>
                  </a:lnTo>
                  <a:lnTo>
                    <a:pt x="112306" y="224612"/>
                  </a:lnTo>
                  <a:close/>
                </a:path>
              </a:pathLst>
            </a:custGeom>
            <a:ln w="18718">
              <a:solidFill>
                <a:srgbClr val="FFFFFF"/>
              </a:solidFill>
            </a:ln>
          </p:spPr>
          <p:txBody>
            <a:bodyPr wrap="square" lIns="0" tIns="0" rIns="0" bIns="0" rtlCol="0"/>
            <a:lstStyle/>
            <a:p>
              <a:endParaRPr/>
            </a:p>
          </p:txBody>
        </p:sp>
        <p:pic>
          <p:nvPicPr>
            <p:cNvPr id="18" name="object 18"/>
            <p:cNvPicPr/>
            <p:nvPr/>
          </p:nvPicPr>
          <p:blipFill>
            <a:blip r:embed="rId3" cstate="print"/>
            <a:stretch>
              <a:fillRect/>
            </a:stretch>
          </p:blipFill>
          <p:spPr>
            <a:xfrm>
              <a:off x="229712" y="7158198"/>
              <a:ext cx="4408435" cy="2465184"/>
            </a:xfrm>
            <a:prstGeom prst="rect">
              <a:avLst/>
            </a:prstGeom>
          </p:spPr>
        </p:pic>
        <p:pic>
          <p:nvPicPr>
            <p:cNvPr id="19" name="object 19"/>
            <p:cNvPicPr/>
            <p:nvPr/>
          </p:nvPicPr>
          <p:blipFill>
            <a:blip r:embed="rId4" cstate="print"/>
            <a:stretch>
              <a:fillRect/>
            </a:stretch>
          </p:blipFill>
          <p:spPr>
            <a:xfrm>
              <a:off x="545592" y="8284464"/>
              <a:ext cx="890016" cy="947927"/>
            </a:xfrm>
            <a:prstGeom prst="rect">
              <a:avLst/>
            </a:prstGeom>
          </p:spPr>
        </p:pic>
        <p:pic>
          <p:nvPicPr>
            <p:cNvPr id="20" name="object 20"/>
            <p:cNvPicPr/>
            <p:nvPr/>
          </p:nvPicPr>
          <p:blipFill>
            <a:blip r:embed="rId5" cstate="print"/>
            <a:stretch>
              <a:fillRect/>
            </a:stretch>
          </p:blipFill>
          <p:spPr>
            <a:xfrm>
              <a:off x="1624583" y="8284464"/>
              <a:ext cx="652272" cy="947927"/>
            </a:xfrm>
            <a:prstGeom prst="rect">
              <a:avLst/>
            </a:prstGeom>
          </p:spPr>
        </p:pic>
        <p:pic>
          <p:nvPicPr>
            <p:cNvPr id="21" name="object 21"/>
            <p:cNvPicPr/>
            <p:nvPr/>
          </p:nvPicPr>
          <p:blipFill>
            <a:blip r:embed="rId6" cstate="print"/>
            <a:stretch>
              <a:fillRect/>
            </a:stretch>
          </p:blipFill>
          <p:spPr>
            <a:xfrm>
              <a:off x="2667000" y="8284464"/>
              <a:ext cx="777239" cy="947927"/>
            </a:xfrm>
            <a:prstGeom prst="rect">
              <a:avLst/>
            </a:prstGeom>
          </p:spPr>
        </p:pic>
        <p:pic>
          <p:nvPicPr>
            <p:cNvPr id="22" name="object 22"/>
            <p:cNvPicPr/>
            <p:nvPr/>
          </p:nvPicPr>
          <p:blipFill>
            <a:blip r:embed="rId7" cstate="print"/>
            <a:stretch>
              <a:fillRect/>
            </a:stretch>
          </p:blipFill>
          <p:spPr>
            <a:xfrm>
              <a:off x="3572256" y="8284464"/>
              <a:ext cx="612648" cy="947927"/>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496" y="1761566"/>
            <a:ext cx="6479540" cy="940642"/>
          </a:xfrm>
          <a:prstGeom prst="rect">
            <a:avLst/>
          </a:prstGeom>
        </p:spPr>
        <p:txBody>
          <a:bodyPr vert="horz" wrap="square" lIns="0" tIns="17145" rIns="0" bIns="0" rtlCol="0">
            <a:spAutoFit/>
          </a:bodyPr>
          <a:lstStyle/>
          <a:p>
            <a:pPr marL="12700">
              <a:lnSpc>
                <a:spcPct val="100000"/>
              </a:lnSpc>
              <a:spcBef>
                <a:spcPts val="135"/>
              </a:spcBef>
              <a:tabLst>
                <a:tab pos="2494280" algn="l"/>
                <a:tab pos="3983990" algn="l"/>
              </a:tabLst>
            </a:pPr>
            <a:r>
              <a:rPr sz="6000" u="sng" spc="-340" dirty="0">
                <a:latin typeface="Colonna MT" pitchFamily="82" charset="77"/>
              </a:rPr>
              <a:t>What</a:t>
            </a:r>
            <a:r>
              <a:rPr sz="6000" u="sng" dirty="0">
                <a:latin typeface="Colonna MT" pitchFamily="82" charset="77"/>
              </a:rPr>
              <a:t>	</a:t>
            </a:r>
            <a:r>
              <a:rPr sz="6000" u="sng" spc="1235" dirty="0">
                <a:latin typeface="Colonna MT" pitchFamily="82" charset="77"/>
              </a:rPr>
              <a:t>is</a:t>
            </a:r>
            <a:r>
              <a:rPr sz="6000" u="sng" dirty="0">
                <a:latin typeface="Colonna MT" pitchFamily="82" charset="77"/>
              </a:rPr>
              <a:t>	</a:t>
            </a:r>
            <a:r>
              <a:rPr sz="6000" u="sng" spc="-160" dirty="0">
                <a:latin typeface="Colonna MT" pitchFamily="82" charset="77"/>
              </a:rPr>
              <a:t>GetX?</a:t>
            </a:r>
            <a:endParaRPr sz="6000" u="sng" dirty="0">
              <a:latin typeface="Colonna MT" pitchFamily="82" charset="77"/>
            </a:endParaRPr>
          </a:p>
        </p:txBody>
      </p:sp>
      <p:sp>
        <p:nvSpPr>
          <p:cNvPr id="4" name="object 4"/>
          <p:cNvSpPr txBox="1"/>
          <p:nvPr/>
        </p:nvSpPr>
        <p:spPr>
          <a:xfrm>
            <a:off x="1511935" y="3296778"/>
            <a:ext cx="7867015" cy="4444807"/>
          </a:xfrm>
          <a:prstGeom prst="rect">
            <a:avLst/>
          </a:prstGeom>
        </p:spPr>
        <p:txBody>
          <a:bodyPr vert="horz" wrap="square" lIns="0" tIns="12700" rIns="0" bIns="0" rtlCol="0">
            <a:spAutoFit/>
          </a:bodyPr>
          <a:lstStyle/>
          <a:p>
            <a:pPr marL="12700" marR="5080" indent="1028700" algn="just">
              <a:lnSpc>
                <a:spcPct val="100000"/>
              </a:lnSpc>
              <a:spcBef>
                <a:spcPts val="100"/>
              </a:spcBef>
              <a:tabLst>
                <a:tab pos="629285" algn="l"/>
                <a:tab pos="1246505" algn="l"/>
                <a:tab pos="1658620" algn="l"/>
                <a:tab pos="2070100" algn="l"/>
                <a:tab pos="2480945" algn="l"/>
                <a:tab pos="2892425" algn="l"/>
                <a:tab pos="3509645" algn="l"/>
                <a:tab pos="4332605" algn="l"/>
                <a:tab pos="4538980" algn="l"/>
                <a:tab pos="5155565" algn="l"/>
                <a:tab pos="5361940" algn="l"/>
                <a:tab pos="5772785" algn="l"/>
                <a:tab pos="5978525" algn="l"/>
              </a:tabLst>
            </a:pPr>
            <a:r>
              <a:rPr lang="en-IN" sz="3600" dirty="0">
                <a:solidFill>
                  <a:schemeClr val="bg1"/>
                </a:solidFill>
                <a:latin typeface="Colonna MT" pitchFamily="82" charset="77"/>
                <a:cs typeface="Microsoft Sans Serif"/>
              </a:rPr>
              <a:t>GetX is a lightweight and powerful state management library for Flutter. It provides a simple way to manage state, dependencies, and routes. With its reactive programming model, GetX allows developers to build high-performance applications while keeping the codebase clean and maintainable.</a:t>
            </a:r>
          </a:p>
        </p:txBody>
      </p:sp>
      <p:grpSp>
        <p:nvGrpSpPr>
          <p:cNvPr id="5" name="object 5"/>
          <p:cNvGrpSpPr/>
          <p:nvPr/>
        </p:nvGrpSpPr>
        <p:grpSpPr>
          <a:xfrm>
            <a:off x="8793931" y="1189313"/>
            <a:ext cx="9224737" cy="8629650"/>
            <a:chOff x="8793931" y="1189313"/>
            <a:chExt cx="9224737" cy="8629650"/>
          </a:xfrm>
        </p:grpSpPr>
        <p:pic>
          <p:nvPicPr>
            <p:cNvPr id="6" name="object 6"/>
            <p:cNvPicPr/>
            <p:nvPr/>
          </p:nvPicPr>
          <p:blipFill>
            <a:blip r:embed="rId2" cstate="print"/>
            <a:stretch>
              <a:fillRect/>
            </a:stretch>
          </p:blipFill>
          <p:spPr>
            <a:xfrm>
              <a:off x="10177919" y="1189313"/>
              <a:ext cx="7238999" cy="8629650"/>
            </a:xfrm>
            <a:prstGeom prst="rect">
              <a:avLst/>
            </a:prstGeom>
          </p:spPr>
        </p:pic>
        <p:sp>
          <p:nvSpPr>
            <p:cNvPr id="7" name="object 7"/>
            <p:cNvSpPr/>
            <p:nvPr/>
          </p:nvSpPr>
          <p:spPr>
            <a:xfrm>
              <a:off x="14477872"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a:p>
          </p:txBody>
        </p:sp>
        <p:sp>
          <p:nvSpPr>
            <p:cNvPr id="8" name="object 8"/>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5081503" y="8183880"/>
              <a:ext cx="487680" cy="947927"/>
            </a:xfrm>
            <a:prstGeom prst="rect">
              <a:avLst/>
            </a:prstGeom>
          </p:spPr>
        </p:pic>
        <p:pic>
          <p:nvPicPr>
            <p:cNvPr id="10" name="object 10"/>
            <p:cNvPicPr/>
            <p:nvPr/>
          </p:nvPicPr>
          <p:blipFill>
            <a:blip r:embed="rId4" cstate="print"/>
            <a:stretch>
              <a:fillRect/>
            </a:stretch>
          </p:blipFill>
          <p:spPr>
            <a:xfrm>
              <a:off x="16099535" y="8183880"/>
              <a:ext cx="460248" cy="947927"/>
            </a:xfrm>
            <a:prstGeom prst="rect">
              <a:avLst/>
            </a:prstGeom>
          </p:spPr>
        </p:pic>
        <p:pic>
          <p:nvPicPr>
            <p:cNvPr id="11" name="object 11"/>
            <p:cNvPicPr/>
            <p:nvPr/>
          </p:nvPicPr>
          <p:blipFill>
            <a:blip r:embed="rId5" cstate="print"/>
            <a:stretch>
              <a:fillRect/>
            </a:stretch>
          </p:blipFill>
          <p:spPr>
            <a:xfrm>
              <a:off x="16846295" y="8183880"/>
              <a:ext cx="649223" cy="947927"/>
            </a:xfrm>
            <a:prstGeom prst="rect">
              <a:avLst/>
            </a:prstGeom>
          </p:spPr>
        </p:pic>
        <p:pic>
          <p:nvPicPr>
            <p:cNvPr id="12" name="object 12"/>
            <p:cNvPicPr/>
            <p:nvPr/>
          </p:nvPicPr>
          <p:blipFill>
            <a:blip r:embed="rId6" cstate="print"/>
            <a:stretch>
              <a:fillRect/>
            </a:stretch>
          </p:blipFill>
          <p:spPr>
            <a:xfrm>
              <a:off x="14468983" y="7153774"/>
              <a:ext cx="3543300" cy="2311661"/>
            </a:xfrm>
            <a:prstGeom prst="rect">
              <a:avLst/>
            </a:prstGeom>
          </p:spPr>
        </p:pic>
        <p:pic>
          <p:nvPicPr>
            <p:cNvPr id="13" name="object 13"/>
            <p:cNvPicPr/>
            <p:nvPr/>
          </p:nvPicPr>
          <p:blipFill>
            <a:blip r:embed="rId7" cstate="print"/>
            <a:stretch>
              <a:fillRect/>
            </a:stretch>
          </p:blipFill>
          <p:spPr>
            <a:xfrm>
              <a:off x="8793931" y="1544563"/>
              <a:ext cx="984503" cy="1374648"/>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7579" y="1760207"/>
            <a:ext cx="7805420" cy="844462"/>
          </a:xfrm>
          <a:prstGeom prst="rect">
            <a:avLst/>
          </a:prstGeom>
        </p:spPr>
        <p:txBody>
          <a:bodyPr vert="horz" wrap="square" lIns="0" tIns="13335" rIns="0" bIns="0" rtlCol="0">
            <a:spAutoFit/>
          </a:bodyPr>
          <a:lstStyle/>
          <a:p>
            <a:pPr marL="12700" algn="l">
              <a:lnSpc>
                <a:spcPct val="100000"/>
              </a:lnSpc>
              <a:spcBef>
                <a:spcPts val="105"/>
              </a:spcBef>
              <a:tabLst>
                <a:tab pos="3194685" algn="l"/>
                <a:tab pos="4255770" algn="l"/>
                <a:tab pos="6377305" algn="l"/>
              </a:tabLst>
            </a:pPr>
            <a:r>
              <a:rPr sz="5400" u="sng" spc="434" dirty="0">
                <a:latin typeface="Colonna MT" pitchFamily="82" charset="77"/>
                <a:cs typeface="AkayaTelivigala" pitchFamily="2" charset="77"/>
              </a:rPr>
              <a:t>Benefits</a:t>
            </a:r>
            <a:r>
              <a:rPr lang="en-US" sz="5400" u="sng" spc="434" dirty="0">
                <a:latin typeface="Colonna MT" pitchFamily="82" charset="77"/>
                <a:cs typeface="AkayaTelivigala" pitchFamily="2" charset="77"/>
              </a:rPr>
              <a:t> of </a:t>
            </a:r>
            <a:r>
              <a:rPr sz="5400" u="sng" spc="120" dirty="0">
                <a:latin typeface="Colonna MT" pitchFamily="82" charset="77"/>
                <a:cs typeface="AkayaTelivigala" pitchFamily="2" charset="77"/>
              </a:rPr>
              <a:t>Using</a:t>
            </a:r>
            <a:r>
              <a:rPr lang="en-US" sz="5400" u="sng" spc="120" dirty="0">
                <a:latin typeface="Colonna MT" pitchFamily="82" charset="77"/>
                <a:cs typeface="AkayaTelivigala" pitchFamily="2" charset="77"/>
              </a:rPr>
              <a:t> </a:t>
            </a:r>
            <a:r>
              <a:rPr sz="5400" u="sng" spc="-140" dirty="0">
                <a:latin typeface="Colonna MT" pitchFamily="82" charset="77"/>
                <a:cs typeface="AkayaTelivigala" pitchFamily="2" charset="77"/>
              </a:rPr>
              <a:t>GetX</a:t>
            </a:r>
            <a:endParaRPr sz="5400" u="sng" dirty="0">
              <a:latin typeface="Colonna MT" pitchFamily="82" charset="77"/>
              <a:cs typeface="AkayaTelivigala" pitchFamily="2" charset="77"/>
            </a:endParaRPr>
          </a:p>
        </p:txBody>
      </p:sp>
      <p:grpSp>
        <p:nvGrpSpPr>
          <p:cNvPr id="7" name="object 7"/>
          <p:cNvGrpSpPr/>
          <p:nvPr/>
        </p:nvGrpSpPr>
        <p:grpSpPr>
          <a:xfrm>
            <a:off x="9201911" y="1189313"/>
            <a:ext cx="8825865" cy="8629650"/>
            <a:chOff x="9201911" y="1189313"/>
            <a:chExt cx="8825865" cy="8629650"/>
          </a:xfrm>
        </p:grpSpPr>
        <p:pic>
          <p:nvPicPr>
            <p:cNvPr id="8" name="object 8"/>
            <p:cNvPicPr/>
            <p:nvPr/>
          </p:nvPicPr>
          <p:blipFill>
            <a:blip r:embed="rId2" cstate="print"/>
            <a:stretch>
              <a:fillRect/>
            </a:stretch>
          </p:blipFill>
          <p:spPr>
            <a:xfrm>
              <a:off x="10177919" y="1189313"/>
              <a:ext cx="7238999" cy="8629650"/>
            </a:xfrm>
            <a:prstGeom prst="rect">
              <a:avLst/>
            </a:prstGeom>
          </p:spPr>
        </p:pic>
        <p:sp>
          <p:nvSpPr>
            <p:cNvPr id="9" name="object 9"/>
            <p:cNvSpPr/>
            <p:nvPr/>
          </p:nvSpPr>
          <p:spPr>
            <a:xfrm>
              <a:off x="14477873" y="7160679"/>
              <a:ext cx="3540760" cy="2298700"/>
            </a:xfrm>
            <a:custGeom>
              <a:avLst/>
              <a:gdLst/>
              <a:ahLst/>
              <a:cxnLst/>
              <a:rect l="l" t="t" r="r" b="b"/>
              <a:pathLst>
                <a:path w="3540759" h="2298700">
                  <a:moveTo>
                    <a:pt x="3540252" y="0"/>
                  </a:moveTo>
                  <a:lnTo>
                    <a:pt x="0" y="0"/>
                  </a:lnTo>
                  <a:lnTo>
                    <a:pt x="0" y="2298105"/>
                  </a:lnTo>
                  <a:lnTo>
                    <a:pt x="1770507" y="2298105"/>
                  </a:lnTo>
                  <a:lnTo>
                    <a:pt x="3540252" y="2298105"/>
                  </a:lnTo>
                  <a:lnTo>
                    <a:pt x="3540252" y="0"/>
                  </a:lnTo>
                  <a:close/>
                </a:path>
              </a:pathLst>
            </a:custGeom>
            <a:solidFill>
              <a:srgbClr val="2F3B42"/>
            </a:solidFill>
          </p:spPr>
          <p:txBody>
            <a:bodyPr wrap="square" lIns="0" tIns="0" rIns="0" bIns="0" rtlCol="0"/>
            <a:lstStyle/>
            <a:p>
              <a:endParaRPr/>
            </a:p>
          </p:txBody>
        </p:sp>
        <p:sp>
          <p:nvSpPr>
            <p:cNvPr id="10" name="object 10"/>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5081503" y="8183880"/>
              <a:ext cx="487680" cy="947927"/>
            </a:xfrm>
            <a:prstGeom prst="rect">
              <a:avLst/>
            </a:prstGeom>
          </p:spPr>
        </p:pic>
        <p:pic>
          <p:nvPicPr>
            <p:cNvPr id="12" name="object 12"/>
            <p:cNvPicPr/>
            <p:nvPr/>
          </p:nvPicPr>
          <p:blipFill>
            <a:blip r:embed="rId4" cstate="print"/>
            <a:stretch>
              <a:fillRect/>
            </a:stretch>
          </p:blipFill>
          <p:spPr>
            <a:xfrm>
              <a:off x="16099535" y="8183880"/>
              <a:ext cx="460248" cy="947927"/>
            </a:xfrm>
            <a:prstGeom prst="rect">
              <a:avLst/>
            </a:prstGeom>
          </p:spPr>
        </p:pic>
        <p:pic>
          <p:nvPicPr>
            <p:cNvPr id="13" name="object 13"/>
            <p:cNvPicPr/>
            <p:nvPr/>
          </p:nvPicPr>
          <p:blipFill>
            <a:blip r:embed="rId5" cstate="print"/>
            <a:stretch>
              <a:fillRect/>
            </a:stretch>
          </p:blipFill>
          <p:spPr>
            <a:xfrm>
              <a:off x="16846295" y="8183880"/>
              <a:ext cx="649223" cy="947927"/>
            </a:xfrm>
            <a:prstGeom prst="rect">
              <a:avLst/>
            </a:prstGeom>
          </p:spPr>
        </p:pic>
        <p:pic>
          <p:nvPicPr>
            <p:cNvPr id="14" name="object 14"/>
            <p:cNvPicPr/>
            <p:nvPr/>
          </p:nvPicPr>
          <p:blipFill>
            <a:blip r:embed="rId6" cstate="print"/>
            <a:stretch>
              <a:fillRect/>
            </a:stretch>
          </p:blipFill>
          <p:spPr>
            <a:xfrm>
              <a:off x="14468983" y="7153774"/>
              <a:ext cx="3543300" cy="2311661"/>
            </a:xfrm>
            <a:prstGeom prst="rect">
              <a:avLst/>
            </a:prstGeom>
          </p:spPr>
        </p:pic>
        <p:pic>
          <p:nvPicPr>
            <p:cNvPr id="15" name="object 15"/>
            <p:cNvPicPr/>
            <p:nvPr/>
          </p:nvPicPr>
          <p:blipFill>
            <a:blip r:embed="rId7" cstate="print"/>
            <a:stretch>
              <a:fillRect/>
            </a:stretch>
          </p:blipFill>
          <p:spPr>
            <a:xfrm>
              <a:off x="9201911" y="1539240"/>
              <a:ext cx="984503" cy="1374648"/>
            </a:xfrm>
            <a:prstGeom prst="rect">
              <a:avLst/>
            </a:prstGeom>
          </p:spPr>
        </p:pic>
      </p:grpSp>
      <p:sp>
        <p:nvSpPr>
          <p:cNvPr id="17" name="TextBox 16">
            <a:extLst>
              <a:ext uri="{FF2B5EF4-FFF2-40B4-BE49-F238E27FC236}">
                <a16:creationId xmlns:a16="http://schemas.microsoft.com/office/drawing/2014/main" id="{D961CDF8-2331-284F-923A-9C1468685620}"/>
              </a:ext>
            </a:extLst>
          </p:cNvPr>
          <p:cNvSpPr txBox="1"/>
          <p:nvPr/>
        </p:nvSpPr>
        <p:spPr>
          <a:xfrm>
            <a:off x="1307579" y="3079432"/>
            <a:ext cx="7309371" cy="5078313"/>
          </a:xfrm>
          <a:prstGeom prst="rect">
            <a:avLst/>
          </a:prstGeom>
          <a:noFill/>
        </p:spPr>
        <p:txBody>
          <a:bodyPr wrap="square">
            <a:spAutoFit/>
          </a:bodyPr>
          <a:lstStyle/>
          <a:p>
            <a:pPr algn="just"/>
            <a:r>
              <a:rPr lang="en-US" sz="3600" dirty="0">
                <a:solidFill>
                  <a:schemeClr val="bg1"/>
                </a:solidFill>
                <a:latin typeface="Colonna MT" pitchFamily="82" charset="77"/>
              </a:rPr>
              <a:t>	Using GetX in your Flutter projects offers several advantages, including improved productivity, reduced boilerplate code, and easier state management. It also supports dependency injection and provides a seamless navigation system, making it a popular choice among Flutter developers.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5550" y="1780520"/>
            <a:ext cx="7882636" cy="848950"/>
          </a:xfrm>
          <a:prstGeom prst="rect">
            <a:avLst/>
          </a:prstGeom>
        </p:spPr>
        <p:txBody>
          <a:bodyPr vert="horz" wrap="square" lIns="0" tIns="17780" rIns="0" bIns="0" rtlCol="0">
            <a:spAutoFit/>
          </a:bodyPr>
          <a:lstStyle/>
          <a:p>
            <a:pPr marL="12700">
              <a:lnSpc>
                <a:spcPct val="100000"/>
              </a:lnSpc>
              <a:spcBef>
                <a:spcPts val="140"/>
              </a:spcBef>
              <a:tabLst>
                <a:tab pos="4801870" algn="l"/>
              </a:tabLst>
            </a:pPr>
            <a:r>
              <a:rPr sz="5400" u="sng" spc="180" dirty="0">
                <a:latin typeface="Colonna MT" pitchFamily="82" charset="77"/>
              </a:rPr>
              <a:t>Understanding</a:t>
            </a:r>
            <a:r>
              <a:rPr lang="en-US" sz="5400" u="sng" spc="180" dirty="0">
                <a:latin typeface="Colonna MT" pitchFamily="82" charset="77"/>
              </a:rPr>
              <a:t> </a:t>
            </a:r>
            <a:r>
              <a:rPr sz="5400" u="sng" spc="280" dirty="0">
                <a:latin typeface="Colonna MT" pitchFamily="82" charset="77"/>
              </a:rPr>
              <a:t>Bindings</a:t>
            </a:r>
            <a:endParaRPr sz="5400" u="sng" dirty="0">
              <a:latin typeface="Colonna MT" pitchFamily="82" charset="77"/>
            </a:endParaRPr>
          </a:p>
        </p:txBody>
      </p:sp>
      <p:grpSp>
        <p:nvGrpSpPr>
          <p:cNvPr id="5" name="object 5"/>
          <p:cNvGrpSpPr/>
          <p:nvPr/>
        </p:nvGrpSpPr>
        <p:grpSpPr>
          <a:xfrm>
            <a:off x="9201911" y="1189308"/>
            <a:ext cx="8825865" cy="8629650"/>
            <a:chOff x="9201911" y="1189308"/>
            <a:chExt cx="8825865" cy="8629650"/>
          </a:xfrm>
        </p:grpSpPr>
        <p:pic>
          <p:nvPicPr>
            <p:cNvPr id="6" name="object 6"/>
            <p:cNvPicPr/>
            <p:nvPr/>
          </p:nvPicPr>
          <p:blipFill>
            <a:blip r:embed="rId2" cstate="print"/>
            <a:stretch>
              <a:fillRect/>
            </a:stretch>
          </p:blipFill>
          <p:spPr>
            <a:xfrm>
              <a:off x="10177919" y="1189308"/>
              <a:ext cx="7238999" cy="8629650"/>
            </a:xfrm>
            <a:prstGeom prst="rect">
              <a:avLst/>
            </a:prstGeom>
          </p:spPr>
        </p:pic>
        <p:sp>
          <p:nvSpPr>
            <p:cNvPr id="7" name="object 7"/>
            <p:cNvSpPr/>
            <p:nvPr/>
          </p:nvSpPr>
          <p:spPr>
            <a:xfrm>
              <a:off x="14477873" y="7160666"/>
              <a:ext cx="3540760" cy="2298700"/>
            </a:xfrm>
            <a:custGeom>
              <a:avLst/>
              <a:gdLst/>
              <a:ahLst/>
              <a:cxnLst/>
              <a:rect l="l" t="t" r="r" b="b"/>
              <a:pathLst>
                <a:path w="3540759" h="2298700">
                  <a:moveTo>
                    <a:pt x="3540252" y="0"/>
                  </a:moveTo>
                  <a:lnTo>
                    <a:pt x="0" y="0"/>
                  </a:lnTo>
                  <a:lnTo>
                    <a:pt x="0" y="2298118"/>
                  </a:lnTo>
                  <a:lnTo>
                    <a:pt x="1770507" y="2298118"/>
                  </a:lnTo>
                  <a:lnTo>
                    <a:pt x="3540252" y="2298118"/>
                  </a:lnTo>
                  <a:lnTo>
                    <a:pt x="3540252" y="0"/>
                  </a:lnTo>
                  <a:close/>
                </a:path>
              </a:pathLst>
            </a:custGeom>
            <a:solidFill>
              <a:srgbClr val="2F3B42"/>
            </a:solidFill>
          </p:spPr>
          <p:txBody>
            <a:bodyPr wrap="square" lIns="0" tIns="0" rIns="0" bIns="0" rtlCol="0"/>
            <a:lstStyle/>
            <a:p>
              <a:endParaRPr/>
            </a:p>
          </p:txBody>
        </p:sp>
        <p:sp>
          <p:nvSpPr>
            <p:cNvPr id="8" name="object 8"/>
            <p:cNvSpPr/>
            <p:nvPr/>
          </p:nvSpPr>
          <p:spPr>
            <a:xfrm>
              <a:off x="14477908" y="7159951"/>
              <a:ext cx="3540760" cy="2299335"/>
            </a:xfrm>
            <a:custGeom>
              <a:avLst/>
              <a:gdLst/>
              <a:ahLst/>
              <a:cxnLst/>
              <a:rect l="l" t="t" r="r" b="b"/>
              <a:pathLst>
                <a:path w="3540759" h="2299334">
                  <a:moveTo>
                    <a:pt x="1770415" y="2298832"/>
                  </a:moveTo>
                  <a:lnTo>
                    <a:pt x="0" y="2298832"/>
                  </a:lnTo>
                  <a:lnTo>
                    <a:pt x="0" y="723"/>
                  </a:lnTo>
                  <a:lnTo>
                    <a:pt x="3540195" y="723"/>
                  </a:lnTo>
                  <a:lnTo>
                    <a:pt x="3540195" y="2298832"/>
                  </a:lnTo>
                  <a:lnTo>
                    <a:pt x="1770415" y="2298832"/>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675" y="341977"/>
                  </a:moveTo>
                  <a:lnTo>
                    <a:pt x="2245658" y="343425"/>
                  </a:lnTo>
                </a:path>
                <a:path w="3540759" h="2299334">
                  <a:moveTo>
                    <a:pt x="2627174" y="455741"/>
                  </a:moveTo>
                  <a:lnTo>
                    <a:pt x="2513507" y="455741"/>
                  </a:lnTo>
                  <a:lnTo>
                    <a:pt x="2513507" y="228226"/>
                  </a:lnTo>
                  <a:lnTo>
                    <a:pt x="2740968" y="228226"/>
                  </a:lnTo>
                  <a:lnTo>
                    <a:pt x="2740968" y="455741"/>
                  </a:lnTo>
                  <a:lnTo>
                    <a:pt x="2627174" y="455741"/>
                  </a:lnTo>
                  <a:close/>
                </a:path>
              </a:pathLst>
            </a:custGeom>
            <a:ln w="18719">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5081503" y="8183880"/>
              <a:ext cx="487680" cy="947927"/>
            </a:xfrm>
            <a:prstGeom prst="rect">
              <a:avLst/>
            </a:prstGeom>
          </p:spPr>
        </p:pic>
        <p:pic>
          <p:nvPicPr>
            <p:cNvPr id="10" name="object 10"/>
            <p:cNvPicPr/>
            <p:nvPr/>
          </p:nvPicPr>
          <p:blipFill>
            <a:blip r:embed="rId4" cstate="print"/>
            <a:stretch>
              <a:fillRect/>
            </a:stretch>
          </p:blipFill>
          <p:spPr>
            <a:xfrm>
              <a:off x="16099535" y="8183880"/>
              <a:ext cx="460248" cy="947927"/>
            </a:xfrm>
            <a:prstGeom prst="rect">
              <a:avLst/>
            </a:prstGeom>
          </p:spPr>
        </p:pic>
        <p:pic>
          <p:nvPicPr>
            <p:cNvPr id="11" name="object 11"/>
            <p:cNvPicPr/>
            <p:nvPr/>
          </p:nvPicPr>
          <p:blipFill>
            <a:blip r:embed="rId5" cstate="print"/>
            <a:stretch>
              <a:fillRect/>
            </a:stretch>
          </p:blipFill>
          <p:spPr>
            <a:xfrm>
              <a:off x="16846295" y="8183880"/>
              <a:ext cx="649223" cy="947927"/>
            </a:xfrm>
            <a:prstGeom prst="rect">
              <a:avLst/>
            </a:prstGeom>
          </p:spPr>
        </p:pic>
        <p:pic>
          <p:nvPicPr>
            <p:cNvPr id="12" name="object 12"/>
            <p:cNvPicPr/>
            <p:nvPr/>
          </p:nvPicPr>
          <p:blipFill>
            <a:blip r:embed="rId6" cstate="print"/>
            <a:stretch>
              <a:fillRect/>
            </a:stretch>
          </p:blipFill>
          <p:spPr>
            <a:xfrm>
              <a:off x="14468983" y="7153774"/>
              <a:ext cx="3543300" cy="2311657"/>
            </a:xfrm>
            <a:prstGeom prst="rect">
              <a:avLst/>
            </a:prstGeom>
          </p:spPr>
        </p:pic>
        <p:pic>
          <p:nvPicPr>
            <p:cNvPr id="13" name="object 13"/>
            <p:cNvPicPr/>
            <p:nvPr/>
          </p:nvPicPr>
          <p:blipFill>
            <a:blip r:embed="rId7" cstate="print"/>
            <a:stretch>
              <a:fillRect/>
            </a:stretch>
          </p:blipFill>
          <p:spPr>
            <a:xfrm>
              <a:off x="9201911" y="1612392"/>
              <a:ext cx="984503" cy="1374648"/>
            </a:xfrm>
            <a:prstGeom prst="rect">
              <a:avLst/>
            </a:prstGeom>
          </p:spPr>
        </p:pic>
      </p:grpSp>
      <p:sp>
        <p:nvSpPr>
          <p:cNvPr id="17" name="TextBox 16">
            <a:extLst>
              <a:ext uri="{FF2B5EF4-FFF2-40B4-BE49-F238E27FC236}">
                <a16:creationId xmlns:a16="http://schemas.microsoft.com/office/drawing/2014/main" id="{E47A32B8-1C43-6545-877F-D95DAF59412C}"/>
              </a:ext>
            </a:extLst>
          </p:cNvPr>
          <p:cNvSpPr txBox="1"/>
          <p:nvPr/>
        </p:nvSpPr>
        <p:spPr>
          <a:xfrm>
            <a:off x="1225550" y="3168650"/>
            <a:ext cx="7696200" cy="5078313"/>
          </a:xfrm>
          <a:prstGeom prst="rect">
            <a:avLst/>
          </a:prstGeom>
          <a:noFill/>
        </p:spPr>
        <p:txBody>
          <a:bodyPr wrap="square">
            <a:spAutoFit/>
          </a:bodyPr>
          <a:lstStyle/>
          <a:p>
            <a:pPr algn="just"/>
            <a:r>
              <a:rPr lang="en-US" sz="3600" dirty="0">
                <a:solidFill>
                  <a:schemeClr val="bg1"/>
                </a:solidFill>
                <a:latin typeface="Colonna MT" pitchFamily="82" charset="77"/>
              </a:rPr>
              <a:t>	Using GetX in your Flutter projects offers several advantages, including improved productivity, reduced boilerplate code, and easier state management. It also supports dependency injection and provides a seamless navigation system, making it a popular choice among Flutter developers.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0182" y="1328503"/>
            <a:ext cx="11953875" cy="939800"/>
          </a:xfrm>
          <a:prstGeom prst="rect">
            <a:avLst/>
          </a:prstGeom>
        </p:spPr>
        <p:txBody>
          <a:bodyPr vert="horz" wrap="square" lIns="0" tIns="12065" rIns="0" bIns="0" rtlCol="0">
            <a:spAutoFit/>
          </a:bodyPr>
          <a:lstStyle/>
          <a:p>
            <a:pPr marL="12700">
              <a:lnSpc>
                <a:spcPct val="100000"/>
              </a:lnSpc>
              <a:spcBef>
                <a:spcPts val="95"/>
              </a:spcBef>
              <a:tabLst>
                <a:tab pos="5359400" algn="l"/>
                <a:tab pos="7827645" algn="l"/>
              </a:tabLst>
            </a:pPr>
            <a:r>
              <a:rPr sz="6000" spc="200" dirty="0">
                <a:latin typeface="Colonna MT" pitchFamily="82" charset="77"/>
              </a:rPr>
              <a:t>Implementing</a:t>
            </a:r>
            <a:r>
              <a:rPr sz="6000" dirty="0">
                <a:latin typeface="Colonna MT" pitchFamily="82" charset="77"/>
              </a:rPr>
              <a:t>	</a:t>
            </a:r>
            <a:r>
              <a:rPr sz="6000" spc="405" dirty="0">
                <a:latin typeface="Colonna MT" pitchFamily="82" charset="77"/>
              </a:rPr>
              <a:t>State</a:t>
            </a:r>
            <a:r>
              <a:rPr sz="6000" dirty="0">
                <a:latin typeface="Colonna MT" pitchFamily="82" charset="77"/>
              </a:rPr>
              <a:t>	</a:t>
            </a:r>
            <a:r>
              <a:rPr sz="6000" spc="-290" dirty="0">
                <a:latin typeface="Colonna MT" pitchFamily="82" charset="77"/>
              </a:rPr>
              <a:t>Management</a:t>
            </a:r>
            <a:endParaRPr sz="6000" dirty="0">
              <a:latin typeface="Colonna MT" pitchFamily="82" charset="77"/>
            </a:endParaRPr>
          </a:p>
        </p:txBody>
      </p:sp>
      <p:sp>
        <p:nvSpPr>
          <p:cNvPr id="4" name="object 4"/>
          <p:cNvSpPr txBox="1"/>
          <p:nvPr/>
        </p:nvSpPr>
        <p:spPr>
          <a:xfrm>
            <a:off x="8997950" y="2694496"/>
            <a:ext cx="7836040" cy="4447371"/>
          </a:xfrm>
          <a:prstGeom prst="rect">
            <a:avLst/>
          </a:prstGeom>
        </p:spPr>
        <p:txBody>
          <a:bodyPr vert="horz" wrap="square" lIns="0" tIns="15240" rIns="0" bIns="0" rtlCol="0">
            <a:spAutoFit/>
          </a:bodyPr>
          <a:lstStyle/>
          <a:p>
            <a:pPr marL="12700" algn="just">
              <a:lnSpc>
                <a:spcPct val="100000"/>
              </a:lnSpc>
              <a:spcBef>
                <a:spcPts val="120"/>
              </a:spcBef>
              <a:tabLst>
                <a:tab pos="561975" algn="l"/>
              </a:tabLst>
            </a:pPr>
            <a:r>
              <a:rPr lang="en-IN" sz="3600" spc="-25" dirty="0">
                <a:solidFill>
                  <a:srgbClr val="FFFFFF"/>
                </a:solidFill>
                <a:latin typeface="Colonna MT" pitchFamily="82" charset="77"/>
                <a:cs typeface="Microsoft Sans Serif"/>
              </a:rPr>
              <a:t>To implement state management using GetX, you need to define your controllers and models. This slide will guide you through the process of creating reactive variables, updating the UI in response to state changes, and ensuring your application remains responsive and efficient.</a:t>
            </a:r>
          </a:p>
        </p:txBody>
      </p:sp>
      <p:grpSp>
        <p:nvGrpSpPr>
          <p:cNvPr id="9" name="object 9"/>
          <p:cNvGrpSpPr/>
          <p:nvPr/>
        </p:nvGrpSpPr>
        <p:grpSpPr>
          <a:xfrm>
            <a:off x="495235" y="2694496"/>
            <a:ext cx="7623175" cy="6857365"/>
            <a:chOff x="495235" y="2694496"/>
            <a:chExt cx="7623175" cy="6857365"/>
          </a:xfrm>
        </p:grpSpPr>
        <p:pic>
          <p:nvPicPr>
            <p:cNvPr id="10" name="object 10"/>
            <p:cNvPicPr/>
            <p:nvPr/>
          </p:nvPicPr>
          <p:blipFill>
            <a:blip r:embed="rId2" cstate="print"/>
            <a:stretch>
              <a:fillRect/>
            </a:stretch>
          </p:blipFill>
          <p:spPr>
            <a:xfrm>
              <a:off x="1622285" y="2694496"/>
              <a:ext cx="6496049" cy="6410325"/>
            </a:xfrm>
            <a:prstGeom prst="rect">
              <a:avLst/>
            </a:prstGeom>
          </p:spPr>
        </p:pic>
        <p:sp>
          <p:nvSpPr>
            <p:cNvPr id="11" name="object 11"/>
            <p:cNvSpPr/>
            <p:nvPr/>
          </p:nvSpPr>
          <p:spPr>
            <a:xfrm>
              <a:off x="504596" y="7244245"/>
              <a:ext cx="3540760" cy="2298700"/>
            </a:xfrm>
            <a:custGeom>
              <a:avLst/>
              <a:gdLst/>
              <a:ahLst/>
              <a:cxnLst/>
              <a:rect l="l" t="t" r="r" b="b"/>
              <a:pathLst>
                <a:path w="3540760" h="2298700">
                  <a:moveTo>
                    <a:pt x="3540201" y="0"/>
                  </a:moveTo>
                  <a:lnTo>
                    <a:pt x="0" y="0"/>
                  </a:lnTo>
                  <a:lnTo>
                    <a:pt x="0" y="2298110"/>
                  </a:lnTo>
                  <a:lnTo>
                    <a:pt x="1770468" y="2298110"/>
                  </a:lnTo>
                  <a:lnTo>
                    <a:pt x="3540201" y="2298110"/>
                  </a:lnTo>
                  <a:lnTo>
                    <a:pt x="3540201" y="0"/>
                  </a:lnTo>
                  <a:close/>
                </a:path>
              </a:pathLst>
            </a:custGeom>
            <a:solidFill>
              <a:srgbClr val="2F3B42"/>
            </a:solidFill>
          </p:spPr>
          <p:txBody>
            <a:bodyPr wrap="square" lIns="0" tIns="0" rIns="0" bIns="0" rtlCol="0"/>
            <a:lstStyle/>
            <a:p>
              <a:endParaRPr/>
            </a:p>
          </p:txBody>
        </p:sp>
        <p:sp>
          <p:nvSpPr>
            <p:cNvPr id="12" name="object 12"/>
            <p:cNvSpPr/>
            <p:nvPr/>
          </p:nvSpPr>
          <p:spPr>
            <a:xfrm>
              <a:off x="504595" y="7243528"/>
              <a:ext cx="3540760" cy="2299335"/>
            </a:xfrm>
            <a:custGeom>
              <a:avLst/>
              <a:gdLst/>
              <a:ahLst/>
              <a:cxnLst/>
              <a:rect l="l" t="t" r="r" b="b"/>
              <a:pathLst>
                <a:path w="3540760" h="2299334">
                  <a:moveTo>
                    <a:pt x="1770464" y="2298828"/>
                  </a:moveTo>
                  <a:lnTo>
                    <a:pt x="0" y="2298828"/>
                  </a:lnTo>
                  <a:lnTo>
                    <a:pt x="0" y="723"/>
                  </a:lnTo>
                  <a:lnTo>
                    <a:pt x="3540194" y="723"/>
                  </a:lnTo>
                  <a:lnTo>
                    <a:pt x="3540194" y="2298828"/>
                  </a:lnTo>
                  <a:lnTo>
                    <a:pt x="1770464" y="2298828"/>
                  </a:lnTo>
                  <a:close/>
                </a:path>
                <a:path w="3540760" h="2299334">
                  <a:moveTo>
                    <a:pt x="1770464" y="753803"/>
                  </a:moveTo>
                  <a:lnTo>
                    <a:pt x="0" y="753803"/>
                  </a:lnTo>
                  <a:lnTo>
                    <a:pt x="0" y="0"/>
                  </a:lnTo>
                  <a:lnTo>
                    <a:pt x="3540194" y="0"/>
                  </a:lnTo>
                  <a:lnTo>
                    <a:pt x="3540194" y="753803"/>
                  </a:lnTo>
                  <a:lnTo>
                    <a:pt x="1770464" y="753803"/>
                  </a:lnTo>
                  <a:close/>
                </a:path>
                <a:path w="3540760" h="2299334">
                  <a:moveTo>
                    <a:pt x="3008841" y="228226"/>
                  </a:moveTo>
                  <a:lnTo>
                    <a:pt x="3237077" y="456452"/>
                  </a:lnTo>
                </a:path>
                <a:path w="3540760" h="2299334">
                  <a:moveTo>
                    <a:pt x="3236353" y="228226"/>
                  </a:moveTo>
                  <a:lnTo>
                    <a:pt x="3008117" y="456452"/>
                  </a:lnTo>
                </a:path>
                <a:path w="3540760" h="2299334">
                  <a:moveTo>
                    <a:pt x="1921648" y="341977"/>
                  </a:moveTo>
                  <a:lnTo>
                    <a:pt x="2245644" y="343425"/>
                  </a:lnTo>
                </a:path>
                <a:path w="3540760" h="2299334">
                  <a:moveTo>
                    <a:pt x="2627249" y="455729"/>
                  </a:moveTo>
                  <a:lnTo>
                    <a:pt x="2513480" y="455729"/>
                  </a:lnTo>
                  <a:lnTo>
                    <a:pt x="2513480" y="228226"/>
                  </a:lnTo>
                  <a:lnTo>
                    <a:pt x="2741005" y="228226"/>
                  </a:lnTo>
                  <a:lnTo>
                    <a:pt x="2741005" y="455729"/>
                  </a:lnTo>
                  <a:lnTo>
                    <a:pt x="2627249" y="455729"/>
                  </a:lnTo>
                  <a:close/>
                </a:path>
              </a:pathLst>
            </a:custGeom>
            <a:ln w="18719">
              <a:solidFill>
                <a:srgbClr val="FFFFFF"/>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1121663" y="8308848"/>
              <a:ext cx="374903" cy="947928"/>
            </a:xfrm>
            <a:prstGeom prst="rect">
              <a:avLst/>
            </a:prstGeom>
          </p:spPr>
        </p:pic>
        <p:pic>
          <p:nvPicPr>
            <p:cNvPr id="14" name="object 14"/>
            <p:cNvPicPr/>
            <p:nvPr/>
          </p:nvPicPr>
          <p:blipFill>
            <a:blip r:embed="rId4" cstate="print"/>
            <a:stretch>
              <a:fillRect/>
            </a:stretch>
          </p:blipFill>
          <p:spPr>
            <a:xfrm>
              <a:off x="1920240" y="8293608"/>
              <a:ext cx="630936" cy="944880"/>
            </a:xfrm>
            <a:prstGeom prst="rect">
              <a:avLst/>
            </a:prstGeom>
          </p:spPr>
        </p:pic>
        <p:pic>
          <p:nvPicPr>
            <p:cNvPr id="15" name="object 15"/>
            <p:cNvPicPr/>
            <p:nvPr/>
          </p:nvPicPr>
          <p:blipFill>
            <a:blip r:embed="rId5" cstate="print"/>
            <a:stretch>
              <a:fillRect/>
            </a:stretch>
          </p:blipFill>
          <p:spPr>
            <a:xfrm>
              <a:off x="2901695" y="8293608"/>
              <a:ext cx="496824" cy="944880"/>
            </a:xfrm>
            <a:prstGeom prst="rect">
              <a:avLst/>
            </a:prstGeom>
          </p:spPr>
        </p:pic>
        <p:pic>
          <p:nvPicPr>
            <p:cNvPr id="16" name="object 16"/>
            <p:cNvPicPr/>
            <p:nvPr/>
          </p:nvPicPr>
          <p:blipFill>
            <a:blip r:embed="rId6" cstate="print"/>
            <a:stretch>
              <a:fillRect/>
            </a:stretch>
          </p:blipFill>
          <p:spPr>
            <a:xfrm>
              <a:off x="506190" y="7244464"/>
              <a:ext cx="3543298" cy="2305050"/>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grpSp>
        <p:nvGrpSpPr>
          <p:cNvPr id="3" name="object 3"/>
          <p:cNvGrpSpPr/>
          <p:nvPr/>
        </p:nvGrpSpPr>
        <p:grpSpPr>
          <a:xfrm>
            <a:off x="1421836" y="1064711"/>
            <a:ext cx="15442565" cy="8155940"/>
            <a:chOff x="1421836" y="1064711"/>
            <a:chExt cx="15442565" cy="8155940"/>
          </a:xfrm>
        </p:grpSpPr>
        <p:sp>
          <p:nvSpPr>
            <p:cNvPr id="4" name="object 4"/>
            <p:cNvSpPr/>
            <p:nvPr/>
          </p:nvSpPr>
          <p:spPr>
            <a:xfrm>
              <a:off x="1431367" y="1074247"/>
              <a:ext cx="15423515" cy="8136890"/>
            </a:xfrm>
            <a:custGeom>
              <a:avLst/>
              <a:gdLst/>
              <a:ahLst/>
              <a:cxnLst/>
              <a:rect l="l" t="t" r="r" b="b"/>
              <a:pathLst>
                <a:path w="15423515" h="8136890">
                  <a:moveTo>
                    <a:pt x="7711936" y="8136609"/>
                  </a:moveTo>
                  <a:lnTo>
                    <a:pt x="0" y="8136609"/>
                  </a:lnTo>
                  <a:lnTo>
                    <a:pt x="0" y="0"/>
                  </a:lnTo>
                  <a:lnTo>
                    <a:pt x="15423097" y="0"/>
                  </a:lnTo>
                  <a:lnTo>
                    <a:pt x="15423097" y="8136609"/>
                  </a:lnTo>
                  <a:lnTo>
                    <a:pt x="7711936" y="8136609"/>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grpSp>
      <p:sp>
        <p:nvSpPr>
          <p:cNvPr id="9" name="object 9"/>
          <p:cNvSpPr txBox="1">
            <a:spLocks noGrp="1"/>
          </p:cNvSpPr>
          <p:nvPr>
            <p:ph type="title"/>
          </p:nvPr>
        </p:nvSpPr>
        <p:spPr>
          <a:xfrm>
            <a:off x="1940114" y="1989455"/>
            <a:ext cx="6536147" cy="936154"/>
          </a:xfrm>
          <a:prstGeom prst="rect">
            <a:avLst/>
          </a:prstGeom>
        </p:spPr>
        <p:txBody>
          <a:bodyPr vert="horz" wrap="square" lIns="0" tIns="12700" rIns="0" bIns="0" rtlCol="0">
            <a:spAutoFit/>
          </a:bodyPr>
          <a:lstStyle/>
          <a:p>
            <a:pPr marL="12700" marR="5080">
              <a:lnSpc>
                <a:spcPct val="100000"/>
              </a:lnSpc>
              <a:spcBef>
                <a:spcPts val="100"/>
              </a:spcBef>
            </a:pPr>
            <a:r>
              <a:rPr sz="6000" spc="220" dirty="0">
                <a:latin typeface="Colonna MT" pitchFamily="82" charset="77"/>
              </a:rPr>
              <a:t>Best</a:t>
            </a:r>
            <a:r>
              <a:rPr lang="en-US" sz="6000" spc="220" dirty="0">
                <a:latin typeface="Colonna MT" pitchFamily="82" charset="77"/>
              </a:rPr>
              <a:t> </a:t>
            </a:r>
            <a:r>
              <a:rPr sz="6000" spc="480" dirty="0">
                <a:latin typeface="Colonna MT" pitchFamily="82" charset="77"/>
              </a:rPr>
              <a:t>Practices</a:t>
            </a:r>
            <a:endParaRPr sz="6000" dirty="0">
              <a:latin typeface="Colonna MT" pitchFamily="82" charset="77"/>
            </a:endParaRPr>
          </a:p>
        </p:txBody>
      </p:sp>
      <p:grpSp>
        <p:nvGrpSpPr>
          <p:cNvPr id="14" name="object 14"/>
          <p:cNvGrpSpPr/>
          <p:nvPr/>
        </p:nvGrpSpPr>
        <p:grpSpPr>
          <a:xfrm>
            <a:off x="9824440" y="2213711"/>
            <a:ext cx="7788909" cy="7756525"/>
            <a:chOff x="9824440" y="2213711"/>
            <a:chExt cx="7788909" cy="7756525"/>
          </a:xfrm>
        </p:grpSpPr>
        <p:pic>
          <p:nvPicPr>
            <p:cNvPr id="15" name="object 15"/>
            <p:cNvPicPr/>
            <p:nvPr/>
          </p:nvPicPr>
          <p:blipFill>
            <a:blip r:embed="rId3" cstate="print"/>
            <a:stretch>
              <a:fillRect/>
            </a:stretch>
          </p:blipFill>
          <p:spPr>
            <a:xfrm>
              <a:off x="9824440" y="2213711"/>
              <a:ext cx="6496049" cy="6343650"/>
            </a:xfrm>
            <a:prstGeom prst="rect">
              <a:avLst/>
            </a:prstGeom>
          </p:spPr>
        </p:pic>
        <p:sp>
          <p:nvSpPr>
            <p:cNvPr id="16" name="object 16"/>
            <p:cNvSpPr/>
            <p:nvPr/>
          </p:nvSpPr>
          <p:spPr>
            <a:xfrm>
              <a:off x="14063472" y="7662304"/>
              <a:ext cx="3540760" cy="2298700"/>
            </a:xfrm>
            <a:custGeom>
              <a:avLst/>
              <a:gdLst/>
              <a:ahLst/>
              <a:cxnLst/>
              <a:rect l="l" t="t" r="r" b="b"/>
              <a:pathLst>
                <a:path w="3540759" h="2298700">
                  <a:moveTo>
                    <a:pt x="3540252" y="0"/>
                  </a:moveTo>
                  <a:lnTo>
                    <a:pt x="0" y="0"/>
                  </a:lnTo>
                  <a:lnTo>
                    <a:pt x="0" y="2298120"/>
                  </a:lnTo>
                  <a:lnTo>
                    <a:pt x="1770507" y="2298120"/>
                  </a:lnTo>
                  <a:lnTo>
                    <a:pt x="3540252" y="2298120"/>
                  </a:lnTo>
                  <a:lnTo>
                    <a:pt x="3540252" y="0"/>
                  </a:lnTo>
                  <a:close/>
                </a:path>
              </a:pathLst>
            </a:custGeom>
            <a:solidFill>
              <a:srgbClr val="2F3B42"/>
            </a:solidFill>
          </p:spPr>
          <p:txBody>
            <a:bodyPr wrap="square" lIns="0" tIns="0" rIns="0" bIns="0" rtlCol="0"/>
            <a:lstStyle/>
            <a:p>
              <a:endParaRPr/>
            </a:p>
          </p:txBody>
        </p:sp>
        <p:sp>
          <p:nvSpPr>
            <p:cNvPr id="17" name="object 17"/>
            <p:cNvSpPr/>
            <p:nvPr/>
          </p:nvSpPr>
          <p:spPr>
            <a:xfrm>
              <a:off x="14063498" y="7661590"/>
              <a:ext cx="3540760" cy="2299335"/>
            </a:xfrm>
            <a:custGeom>
              <a:avLst/>
              <a:gdLst/>
              <a:ahLst/>
              <a:cxnLst/>
              <a:rect l="l" t="t" r="r" b="b"/>
              <a:pathLst>
                <a:path w="3540759" h="2299334">
                  <a:moveTo>
                    <a:pt x="1770415" y="2298835"/>
                  </a:moveTo>
                  <a:lnTo>
                    <a:pt x="0" y="2298835"/>
                  </a:lnTo>
                  <a:lnTo>
                    <a:pt x="0" y="723"/>
                  </a:lnTo>
                  <a:lnTo>
                    <a:pt x="3540195" y="723"/>
                  </a:lnTo>
                  <a:lnTo>
                    <a:pt x="3540195" y="2298835"/>
                  </a:lnTo>
                  <a:lnTo>
                    <a:pt x="1770415" y="2298835"/>
                  </a:lnTo>
                  <a:close/>
                </a:path>
                <a:path w="3540759" h="2299334">
                  <a:moveTo>
                    <a:pt x="1770415" y="753803"/>
                  </a:moveTo>
                  <a:lnTo>
                    <a:pt x="0" y="753803"/>
                  </a:lnTo>
                  <a:lnTo>
                    <a:pt x="0" y="0"/>
                  </a:lnTo>
                  <a:lnTo>
                    <a:pt x="3540195" y="0"/>
                  </a:lnTo>
                  <a:lnTo>
                    <a:pt x="3540195" y="753803"/>
                  </a:lnTo>
                  <a:lnTo>
                    <a:pt x="1770415" y="753803"/>
                  </a:lnTo>
                  <a:close/>
                </a:path>
                <a:path w="3540759" h="2299334">
                  <a:moveTo>
                    <a:pt x="3008817" y="228226"/>
                  </a:moveTo>
                  <a:lnTo>
                    <a:pt x="3237040" y="456452"/>
                  </a:lnTo>
                </a:path>
                <a:path w="3540759" h="2299334">
                  <a:moveTo>
                    <a:pt x="3236278" y="228226"/>
                  </a:moveTo>
                  <a:lnTo>
                    <a:pt x="3008055" y="456452"/>
                  </a:lnTo>
                </a:path>
                <a:path w="3540759" h="2299334">
                  <a:moveTo>
                    <a:pt x="1921548" y="341977"/>
                  </a:moveTo>
                  <a:lnTo>
                    <a:pt x="2245658" y="343425"/>
                  </a:lnTo>
                </a:path>
                <a:path w="3540759" h="2299334">
                  <a:moveTo>
                    <a:pt x="2627174" y="455729"/>
                  </a:moveTo>
                  <a:lnTo>
                    <a:pt x="2513380" y="455729"/>
                  </a:lnTo>
                  <a:lnTo>
                    <a:pt x="2513380" y="228226"/>
                  </a:lnTo>
                  <a:lnTo>
                    <a:pt x="2740968" y="228226"/>
                  </a:lnTo>
                  <a:lnTo>
                    <a:pt x="2740968" y="455729"/>
                  </a:lnTo>
                  <a:lnTo>
                    <a:pt x="2627174" y="455729"/>
                  </a:lnTo>
                  <a:close/>
                </a:path>
              </a:pathLst>
            </a:custGeom>
            <a:ln w="18719">
              <a:solidFill>
                <a:srgbClr val="FFFFFF"/>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14666976" y="8686800"/>
              <a:ext cx="487680" cy="944880"/>
            </a:xfrm>
            <a:prstGeom prst="rect">
              <a:avLst/>
            </a:prstGeom>
          </p:spPr>
        </p:pic>
        <p:pic>
          <p:nvPicPr>
            <p:cNvPr id="19" name="object 19"/>
            <p:cNvPicPr/>
            <p:nvPr/>
          </p:nvPicPr>
          <p:blipFill>
            <a:blip r:embed="rId5" cstate="print"/>
            <a:stretch>
              <a:fillRect/>
            </a:stretch>
          </p:blipFill>
          <p:spPr>
            <a:xfrm>
              <a:off x="15685007" y="8686800"/>
              <a:ext cx="460248" cy="944880"/>
            </a:xfrm>
            <a:prstGeom prst="rect">
              <a:avLst/>
            </a:prstGeom>
          </p:spPr>
        </p:pic>
        <p:pic>
          <p:nvPicPr>
            <p:cNvPr id="20" name="object 20"/>
            <p:cNvPicPr/>
            <p:nvPr/>
          </p:nvPicPr>
          <p:blipFill>
            <a:blip r:embed="rId6" cstate="print"/>
            <a:stretch>
              <a:fillRect/>
            </a:stretch>
          </p:blipFill>
          <p:spPr>
            <a:xfrm>
              <a:off x="16431767" y="8686800"/>
              <a:ext cx="649223" cy="944880"/>
            </a:xfrm>
            <a:prstGeom prst="rect">
              <a:avLst/>
            </a:prstGeom>
          </p:spPr>
        </p:pic>
        <p:pic>
          <p:nvPicPr>
            <p:cNvPr id="21" name="object 21"/>
            <p:cNvPicPr/>
            <p:nvPr/>
          </p:nvPicPr>
          <p:blipFill>
            <a:blip r:embed="rId7" cstate="print"/>
            <a:stretch>
              <a:fillRect/>
            </a:stretch>
          </p:blipFill>
          <p:spPr>
            <a:xfrm>
              <a:off x="14054454" y="7655414"/>
              <a:ext cx="3543300" cy="2311657"/>
            </a:xfrm>
            <a:prstGeom prst="rect">
              <a:avLst/>
            </a:prstGeom>
          </p:spPr>
        </p:pic>
      </p:grpSp>
      <p:sp>
        <p:nvSpPr>
          <p:cNvPr id="23" name="TextBox 22">
            <a:extLst>
              <a:ext uri="{FF2B5EF4-FFF2-40B4-BE49-F238E27FC236}">
                <a16:creationId xmlns:a16="http://schemas.microsoft.com/office/drawing/2014/main" id="{9BBD96FB-669B-DC43-A65F-F8FB44902DF3}"/>
              </a:ext>
            </a:extLst>
          </p:cNvPr>
          <p:cNvSpPr txBox="1"/>
          <p:nvPr/>
        </p:nvSpPr>
        <p:spPr>
          <a:xfrm>
            <a:off x="1980211" y="3322769"/>
            <a:ext cx="6865339" cy="5632311"/>
          </a:xfrm>
          <a:prstGeom prst="rect">
            <a:avLst/>
          </a:prstGeom>
          <a:noFill/>
        </p:spPr>
        <p:txBody>
          <a:bodyPr wrap="square">
            <a:spAutoFit/>
          </a:bodyPr>
          <a:lstStyle/>
          <a:p>
            <a:pPr algn="just"/>
            <a:r>
              <a:rPr lang="en-US" sz="3600" dirty="0">
                <a:solidFill>
                  <a:schemeClr val="bg1"/>
                </a:solidFill>
                <a:latin typeface="Colonna MT" pitchFamily="82" charset="77"/>
              </a:rPr>
              <a:t>Adopting best practices while using GetX can significantly enhance your development experience. This includes structuring your project correctly, using GetBuilder for efficient state updates, and leveraging GetX features like Get.lazyPut for lazy loading dependencies. We'll discuss these practices in detail.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000"/>
          </a:xfrm>
          <a:prstGeom prst="rect">
            <a:avLst/>
          </a:prstGeom>
        </p:spPr>
      </p:pic>
      <p:grpSp>
        <p:nvGrpSpPr>
          <p:cNvPr id="3" name="object 3"/>
          <p:cNvGrpSpPr/>
          <p:nvPr/>
        </p:nvGrpSpPr>
        <p:grpSpPr>
          <a:xfrm>
            <a:off x="1421836" y="1064711"/>
            <a:ext cx="16435705" cy="8155940"/>
            <a:chOff x="1421836" y="1064711"/>
            <a:chExt cx="16435705" cy="8155940"/>
          </a:xfrm>
        </p:grpSpPr>
        <p:sp>
          <p:nvSpPr>
            <p:cNvPr id="4" name="object 4"/>
            <p:cNvSpPr/>
            <p:nvPr/>
          </p:nvSpPr>
          <p:spPr>
            <a:xfrm>
              <a:off x="1431367" y="1074247"/>
              <a:ext cx="15423515" cy="8136890"/>
            </a:xfrm>
            <a:custGeom>
              <a:avLst/>
              <a:gdLst/>
              <a:ahLst/>
              <a:cxnLst/>
              <a:rect l="l" t="t" r="r" b="b"/>
              <a:pathLst>
                <a:path w="15423515" h="8136890">
                  <a:moveTo>
                    <a:pt x="7711936" y="8136604"/>
                  </a:moveTo>
                  <a:lnTo>
                    <a:pt x="0" y="8136604"/>
                  </a:lnTo>
                  <a:lnTo>
                    <a:pt x="0" y="0"/>
                  </a:lnTo>
                  <a:lnTo>
                    <a:pt x="15423097" y="0"/>
                  </a:lnTo>
                  <a:lnTo>
                    <a:pt x="15423097" y="8136604"/>
                  </a:lnTo>
                  <a:lnTo>
                    <a:pt x="7711936" y="8136604"/>
                  </a:lnTo>
                  <a:close/>
                </a:path>
              </a:pathLst>
            </a:custGeom>
            <a:ln w="18719">
              <a:solidFill>
                <a:srgbClr val="FFFFFF"/>
              </a:solidFill>
            </a:ln>
          </p:spPr>
          <p:txBody>
            <a:bodyPr wrap="square" lIns="0" tIns="0" rIns="0" bIns="0" rtlCol="0"/>
            <a:lstStyle/>
            <a:p>
              <a:endParaRPr/>
            </a:p>
          </p:txBody>
        </p:sp>
        <p:sp>
          <p:nvSpPr>
            <p:cNvPr id="5" name="object 5"/>
            <p:cNvSpPr/>
            <p:nvPr/>
          </p:nvSpPr>
          <p:spPr>
            <a:xfrm>
              <a:off x="1431361" y="1074236"/>
              <a:ext cx="15423515" cy="742315"/>
            </a:xfrm>
            <a:custGeom>
              <a:avLst/>
              <a:gdLst/>
              <a:ahLst/>
              <a:cxnLst/>
              <a:rect l="l" t="t" r="r" b="b"/>
              <a:pathLst>
                <a:path w="15423515" h="742314">
                  <a:moveTo>
                    <a:pt x="7711876" y="742250"/>
                  </a:moveTo>
                  <a:lnTo>
                    <a:pt x="0" y="742250"/>
                  </a:lnTo>
                  <a:lnTo>
                    <a:pt x="0" y="0"/>
                  </a:lnTo>
                  <a:lnTo>
                    <a:pt x="15423016" y="0"/>
                  </a:lnTo>
                  <a:lnTo>
                    <a:pt x="15423016" y="742250"/>
                  </a:lnTo>
                  <a:lnTo>
                    <a:pt x="7711876" y="742250"/>
                  </a:lnTo>
                  <a:close/>
                </a:path>
              </a:pathLst>
            </a:custGeom>
            <a:ln w="18718">
              <a:solidFill>
                <a:srgbClr val="FFFFFF"/>
              </a:solidFill>
            </a:ln>
          </p:spPr>
          <p:txBody>
            <a:bodyPr wrap="square" lIns="0" tIns="0" rIns="0" bIns="0" rtlCol="0"/>
            <a:lstStyle/>
            <a:p>
              <a:endParaRPr/>
            </a:p>
          </p:txBody>
        </p:sp>
        <p:sp>
          <p:nvSpPr>
            <p:cNvPr id="6" name="object 6"/>
            <p:cNvSpPr/>
            <p:nvPr/>
          </p:nvSpPr>
          <p:spPr>
            <a:xfrm>
              <a:off x="16330320" y="1298929"/>
              <a:ext cx="226060" cy="225425"/>
            </a:xfrm>
            <a:custGeom>
              <a:avLst/>
              <a:gdLst/>
              <a:ahLst/>
              <a:cxnLst/>
              <a:rect l="l" t="t" r="r" b="b"/>
              <a:pathLst>
                <a:path w="226059" h="225425">
                  <a:moveTo>
                    <a:pt x="761" y="0"/>
                  </a:moveTo>
                  <a:lnTo>
                    <a:pt x="226002" y="225354"/>
                  </a:lnTo>
                </a:path>
                <a:path w="226059" h="225425">
                  <a:moveTo>
                    <a:pt x="225240" y="0"/>
                  </a:moveTo>
                  <a:lnTo>
                    <a:pt x="0" y="225354"/>
                  </a:lnTo>
                </a:path>
              </a:pathLst>
            </a:custGeom>
            <a:ln w="18715">
              <a:solidFill>
                <a:srgbClr val="FFFFFF"/>
              </a:solidFill>
            </a:ln>
          </p:spPr>
          <p:txBody>
            <a:bodyPr wrap="square" lIns="0" tIns="0" rIns="0" bIns="0" rtlCol="0"/>
            <a:lstStyle/>
            <a:p>
              <a:endParaRPr/>
            </a:p>
          </p:txBody>
        </p:sp>
        <p:sp>
          <p:nvSpPr>
            <p:cNvPr id="7" name="object 7"/>
            <p:cNvSpPr/>
            <p:nvPr/>
          </p:nvSpPr>
          <p:spPr>
            <a:xfrm>
              <a:off x="15259545" y="1411211"/>
              <a:ext cx="320040" cy="20320"/>
            </a:xfrm>
            <a:custGeom>
              <a:avLst/>
              <a:gdLst/>
              <a:ahLst/>
              <a:cxnLst/>
              <a:rect l="l" t="t" r="r" b="b"/>
              <a:pathLst>
                <a:path w="320040" h="20319">
                  <a:moveTo>
                    <a:pt x="319786" y="1435"/>
                  </a:moveTo>
                  <a:lnTo>
                    <a:pt x="127" y="0"/>
                  </a:lnTo>
                  <a:lnTo>
                    <a:pt x="0" y="18719"/>
                  </a:lnTo>
                  <a:lnTo>
                    <a:pt x="319659" y="20167"/>
                  </a:lnTo>
                  <a:lnTo>
                    <a:pt x="319786" y="1435"/>
                  </a:lnTo>
                  <a:close/>
                </a:path>
              </a:pathLst>
            </a:custGeom>
            <a:solidFill>
              <a:srgbClr val="FFFFFF"/>
            </a:solidFill>
          </p:spPr>
          <p:txBody>
            <a:bodyPr wrap="square" lIns="0" tIns="0" rIns="0" bIns="0" rtlCol="0"/>
            <a:lstStyle/>
            <a:p>
              <a:endParaRPr/>
            </a:p>
          </p:txBody>
        </p:sp>
        <p:sp>
          <p:nvSpPr>
            <p:cNvPr id="8" name="object 8"/>
            <p:cNvSpPr/>
            <p:nvPr/>
          </p:nvSpPr>
          <p:spPr>
            <a:xfrm>
              <a:off x="15842869" y="1298879"/>
              <a:ext cx="224790" cy="224790"/>
            </a:xfrm>
            <a:custGeom>
              <a:avLst/>
              <a:gdLst/>
              <a:ahLst/>
              <a:cxnLst/>
              <a:rect l="l" t="t" r="r" b="b"/>
              <a:pathLst>
                <a:path w="224790" h="224790">
                  <a:moveTo>
                    <a:pt x="112268" y="224612"/>
                  </a:moveTo>
                  <a:lnTo>
                    <a:pt x="0" y="224612"/>
                  </a:lnTo>
                  <a:lnTo>
                    <a:pt x="0" y="0"/>
                  </a:lnTo>
                  <a:lnTo>
                    <a:pt x="224663" y="0"/>
                  </a:lnTo>
                  <a:lnTo>
                    <a:pt x="224663" y="224612"/>
                  </a:lnTo>
                  <a:lnTo>
                    <a:pt x="112268" y="224612"/>
                  </a:lnTo>
                  <a:close/>
                </a:path>
              </a:pathLst>
            </a:custGeom>
            <a:ln w="18718">
              <a:solidFill>
                <a:srgbClr val="FFFFFF"/>
              </a:solidFill>
            </a:ln>
          </p:spPr>
          <p:txBody>
            <a:bodyPr wrap="square" lIns="0" tIns="0" rIns="0" bIns="0" rtlCol="0"/>
            <a:lstStyle/>
            <a:p>
              <a:endParaRPr/>
            </a:p>
          </p:txBody>
        </p:sp>
        <p:sp>
          <p:nvSpPr>
            <p:cNvPr id="9" name="object 9"/>
            <p:cNvSpPr/>
            <p:nvPr/>
          </p:nvSpPr>
          <p:spPr>
            <a:xfrm>
              <a:off x="14307312" y="6100711"/>
              <a:ext cx="3540125" cy="2298700"/>
            </a:xfrm>
            <a:custGeom>
              <a:avLst/>
              <a:gdLst/>
              <a:ahLst/>
              <a:cxnLst/>
              <a:rect l="l" t="t" r="r" b="b"/>
              <a:pathLst>
                <a:path w="3540125" h="2298700">
                  <a:moveTo>
                    <a:pt x="3540125" y="0"/>
                  </a:moveTo>
                  <a:lnTo>
                    <a:pt x="0" y="0"/>
                  </a:lnTo>
                  <a:lnTo>
                    <a:pt x="0" y="2298103"/>
                  </a:lnTo>
                  <a:lnTo>
                    <a:pt x="1770380" y="2298103"/>
                  </a:lnTo>
                  <a:lnTo>
                    <a:pt x="3540125" y="2298103"/>
                  </a:lnTo>
                  <a:lnTo>
                    <a:pt x="3540125" y="0"/>
                  </a:lnTo>
                  <a:close/>
                </a:path>
              </a:pathLst>
            </a:custGeom>
            <a:solidFill>
              <a:srgbClr val="2F3B42"/>
            </a:solidFill>
          </p:spPr>
          <p:txBody>
            <a:bodyPr wrap="square" lIns="0" tIns="0" rIns="0" bIns="0" rtlCol="0"/>
            <a:lstStyle/>
            <a:p>
              <a:endParaRPr/>
            </a:p>
          </p:txBody>
        </p:sp>
        <p:sp>
          <p:nvSpPr>
            <p:cNvPr id="10" name="object 10"/>
            <p:cNvSpPr/>
            <p:nvPr/>
          </p:nvSpPr>
          <p:spPr>
            <a:xfrm>
              <a:off x="14307216" y="6099995"/>
              <a:ext cx="3540760" cy="2299335"/>
            </a:xfrm>
            <a:custGeom>
              <a:avLst/>
              <a:gdLst/>
              <a:ahLst/>
              <a:cxnLst/>
              <a:rect l="l" t="t" r="r" b="b"/>
              <a:pathLst>
                <a:path w="3540759" h="2299334">
                  <a:moveTo>
                    <a:pt x="1770415" y="2298824"/>
                  </a:moveTo>
                  <a:lnTo>
                    <a:pt x="0" y="2298824"/>
                  </a:lnTo>
                  <a:lnTo>
                    <a:pt x="0" y="711"/>
                  </a:lnTo>
                  <a:lnTo>
                    <a:pt x="3540195" y="711"/>
                  </a:lnTo>
                  <a:lnTo>
                    <a:pt x="3540195" y="2298824"/>
                  </a:lnTo>
                  <a:lnTo>
                    <a:pt x="1770415" y="2298824"/>
                  </a:lnTo>
                  <a:close/>
                </a:path>
                <a:path w="3540759" h="2299334">
                  <a:moveTo>
                    <a:pt x="1770415" y="753791"/>
                  </a:moveTo>
                  <a:lnTo>
                    <a:pt x="0" y="753791"/>
                  </a:lnTo>
                  <a:lnTo>
                    <a:pt x="0" y="0"/>
                  </a:lnTo>
                  <a:lnTo>
                    <a:pt x="3540195" y="0"/>
                  </a:lnTo>
                  <a:lnTo>
                    <a:pt x="3540195" y="753791"/>
                  </a:lnTo>
                  <a:lnTo>
                    <a:pt x="1770415" y="753791"/>
                  </a:lnTo>
                  <a:close/>
                </a:path>
                <a:path w="3540759" h="2299334">
                  <a:moveTo>
                    <a:pt x="3008817" y="228226"/>
                  </a:moveTo>
                  <a:lnTo>
                    <a:pt x="3237040" y="456452"/>
                  </a:lnTo>
                </a:path>
                <a:path w="3540759" h="2299334">
                  <a:moveTo>
                    <a:pt x="3236405" y="228226"/>
                  </a:moveTo>
                  <a:lnTo>
                    <a:pt x="3008182" y="456452"/>
                  </a:lnTo>
                </a:path>
                <a:path w="3540759" h="2299334">
                  <a:moveTo>
                    <a:pt x="1921675" y="341977"/>
                  </a:moveTo>
                  <a:lnTo>
                    <a:pt x="2245658" y="343412"/>
                  </a:lnTo>
                </a:path>
                <a:path w="3540759" h="2299334">
                  <a:moveTo>
                    <a:pt x="2627301" y="455729"/>
                  </a:moveTo>
                  <a:lnTo>
                    <a:pt x="2513507" y="455729"/>
                  </a:lnTo>
                  <a:lnTo>
                    <a:pt x="2513507" y="228226"/>
                  </a:lnTo>
                  <a:lnTo>
                    <a:pt x="2740968" y="228226"/>
                  </a:lnTo>
                  <a:lnTo>
                    <a:pt x="2740968" y="455729"/>
                  </a:lnTo>
                  <a:lnTo>
                    <a:pt x="2627301" y="455729"/>
                  </a:lnTo>
                  <a:close/>
                </a:path>
              </a:pathLst>
            </a:custGeom>
            <a:ln w="18719">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14910816" y="7126224"/>
              <a:ext cx="487680" cy="944880"/>
            </a:xfrm>
            <a:prstGeom prst="rect">
              <a:avLst/>
            </a:prstGeom>
          </p:spPr>
        </p:pic>
        <p:pic>
          <p:nvPicPr>
            <p:cNvPr id="12" name="object 12"/>
            <p:cNvPicPr/>
            <p:nvPr/>
          </p:nvPicPr>
          <p:blipFill>
            <a:blip r:embed="rId4" cstate="print"/>
            <a:stretch>
              <a:fillRect/>
            </a:stretch>
          </p:blipFill>
          <p:spPr>
            <a:xfrm>
              <a:off x="15928848" y="7126224"/>
              <a:ext cx="460248" cy="944880"/>
            </a:xfrm>
            <a:prstGeom prst="rect">
              <a:avLst/>
            </a:prstGeom>
          </p:spPr>
        </p:pic>
        <p:pic>
          <p:nvPicPr>
            <p:cNvPr id="13" name="object 13"/>
            <p:cNvPicPr/>
            <p:nvPr/>
          </p:nvPicPr>
          <p:blipFill>
            <a:blip r:embed="rId5" cstate="print"/>
            <a:stretch>
              <a:fillRect/>
            </a:stretch>
          </p:blipFill>
          <p:spPr>
            <a:xfrm>
              <a:off x="16675607" y="7126224"/>
              <a:ext cx="649223" cy="944880"/>
            </a:xfrm>
            <a:prstGeom prst="rect">
              <a:avLst/>
            </a:prstGeom>
          </p:spPr>
        </p:pic>
        <p:pic>
          <p:nvPicPr>
            <p:cNvPr id="14" name="object 14"/>
            <p:cNvPicPr/>
            <p:nvPr/>
          </p:nvPicPr>
          <p:blipFill>
            <a:blip r:embed="rId6" cstate="print"/>
            <a:stretch>
              <a:fillRect/>
            </a:stretch>
          </p:blipFill>
          <p:spPr>
            <a:xfrm>
              <a:off x="14298421" y="6093815"/>
              <a:ext cx="3543300" cy="2311654"/>
            </a:xfrm>
            <a:prstGeom prst="rect">
              <a:avLst/>
            </a:prstGeom>
          </p:spPr>
        </p:pic>
      </p:grpSp>
      <p:sp>
        <p:nvSpPr>
          <p:cNvPr id="15" name="object 15"/>
          <p:cNvSpPr txBox="1">
            <a:spLocks noGrp="1"/>
          </p:cNvSpPr>
          <p:nvPr>
            <p:ph type="title"/>
          </p:nvPr>
        </p:nvSpPr>
        <p:spPr>
          <a:xfrm>
            <a:off x="1869871" y="2124240"/>
            <a:ext cx="4140200" cy="939800"/>
          </a:xfrm>
          <a:prstGeom prst="rect">
            <a:avLst/>
          </a:prstGeom>
        </p:spPr>
        <p:txBody>
          <a:bodyPr vert="horz" wrap="square" lIns="0" tIns="12700" rIns="0" bIns="0" rtlCol="0">
            <a:spAutoFit/>
          </a:bodyPr>
          <a:lstStyle/>
          <a:p>
            <a:pPr marL="12700">
              <a:lnSpc>
                <a:spcPct val="100000"/>
              </a:lnSpc>
              <a:spcBef>
                <a:spcPts val="100"/>
              </a:spcBef>
            </a:pPr>
            <a:r>
              <a:rPr sz="6000" spc="225" dirty="0">
                <a:latin typeface="Colonna MT" pitchFamily="82" charset="77"/>
              </a:rPr>
              <a:t>Conclusion</a:t>
            </a:r>
            <a:endParaRPr sz="6000" dirty="0">
              <a:latin typeface="Colonna MT" pitchFamily="82" charset="77"/>
            </a:endParaRPr>
          </a:p>
        </p:txBody>
      </p:sp>
      <p:sp>
        <p:nvSpPr>
          <p:cNvPr id="17" name="object 17"/>
          <p:cNvSpPr txBox="1"/>
          <p:nvPr/>
        </p:nvSpPr>
        <p:spPr>
          <a:xfrm>
            <a:off x="1869871" y="3918232"/>
            <a:ext cx="12047851" cy="3892989"/>
          </a:xfrm>
          <a:prstGeom prst="rect">
            <a:avLst/>
          </a:prstGeom>
        </p:spPr>
        <p:txBody>
          <a:bodyPr vert="horz" wrap="square" lIns="0" tIns="13335" rIns="0" bIns="0" rtlCol="0">
            <a:spAutoFit/>
          </a:bodyPr>
          <a:lstStyle/>
          <a:p>
            <a:pPr marL="12700" marR="5080" algn="just">
              <a:lnSpc>
                <a:spcPct val="100600"/>
              </a:lnSpc>
              <a:spcBef>
                <a:spcPts val="105"/>
              </a:spcBef>
              <a:tabLst>
                <a:tab pos="530860" algn="l"/>
                <a:tab pos="1741805" algn="l"/>
                <a:tab pos="1914525" algn="l"/>
                <a:tab pos="2260600" algn="l"/>
                <a:tab pos="2606675" algn="l"/>
                <a:tab pos="2779395" algn="l"/>
                <a:tab pos="2952750" algn="l"/>
                <a:tab pos="3298190" algn="l"/>
                <a:tab pos="3990340" algn="l"/>
                <a:tab pos="4163060" algn="l"/>
                <a:tab pos="4681855" algn="l"/>
                <a:tab pos="5200650" algn="l"/>
                <a:tab pos="5374005" algn="l"/>
                <a:tab pos="5546725" algn="l"/>
                <a:tab pos="6238240" algn="l"/>
                <a:tab pos="6411595" algn="l"/>
                <a:tab pos="6930390" algn="l"/>
                <a:tab pos="7449184" algn="l"/>
                <a:tab pos="7967980" algn="l"/>
                <a:tab pos="8140700" algn="l"/>
                <a:tab pos="8832850" algn="l"/>
                <a:tab pos="9178925" algn="l"/>
                <a:tab pos="9697720" algn="l"/>
                <a:tab pos="9870440" algn="l"/>
                <a:tab pos="10043160" algn="l"/>
                <a:tab pos="10735310" algn="l"/>
              </a:tabLst>
            </a:pPr>
            <a:r>
              <a:rPr lang="en-IN" sz="3600" spc="285" dirty="0">
                <a:solidFill>
                  <a:schemeClr val="bg1"/>
                </a:solidFill>
                <a:latin typeface="Colonna MT" pitchFamily="82" charset="77"/>
                <a:cs typeface="Microsoft Sans Serif"/>
              </a:rPr>
              <a:t>In conclusion, GetX and bindings is essential for optimizing your Flutter development. By implementing the strategies discussed, you can enhance your application's performance and maintainability. Thank you for your attention, and I hope you feel empowered to utilize GetX in your projects!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0584" y="4222432"/>
            <a:ext cx="5799531" cy="1854835"/>
          </a:xfrm>
          <a:prstGeom prst="rect">
            <a:avLst/>
          </a:prstGeom>
        </p:spPr>
        <p:txBody>
          <a:bodyPr vert="horz" wrap="square" lIns="0" tIns="12700" rIns="0" bIns="0" rtlCol="0">
            <a:spAutoFit/>
          </a:bodyPr>
          <a:lstStyle/>
          <a:p>
            <a:pPr marL="12700">
              <a:lnSpc>
                <a:spcPct val="100000"/>
              </a:lnSpc>
              <a:spcBef>
                <a:spcPts val="100"/>
              </a:spcBef>
            </a:pPr>
            <a:r>
              <a:rPr spc="355" dirty="0"/>
              <a:t>Thanks!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TotalTime>
  <Words>374</Words>
  <Application>Microsoft Macintosh PowerPoint</Application>
  <PresentationFormat>Custom</PresentationFormat>
  <Paragraphs>19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ACADEMY ENGRAVED LET PLAIN:1.0</vt:lpstr>
      <vt:lpstr>Cambria</vt:lpstr>
      <vt:lpstr>Colonna MT</vt:lpstr>
      <vt:lpstr>Microsoft Sans Serif</vt:lpstr>
      <vt:lpstr>Office Theme</vt:lpstr>
      <vt:lpstr>⥫</vt:lpstr>
      <vt:lpstr>Introduction to GetX</vt:lpstr>
      <vt:lpstr>What is GetX?</vt:lpstr>
      <vt:lpstr>Benefits of Using GetX</vt:lpstr>
      <vt:lpstr>Understanding Bindings</vt:lpstr>
      <vt:lpstr>Implementing State Management</vt:lpstr>
      <vt:lpstr>Best Practices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Ravi Patel</cp:lastModifiedBy>
  <cp:revision>1</cp:revision>
  <dcterms:created xsi:type="dcterms:W3CDTF">2024-08-12T11:19:59Z</dcterms:created>
  <dcterms:modified xsi:type="dcterms:W3CDTF">2024-08-12T12:42:44Z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2024-08-12T00:00:00Z</vt:filetime>
  </property>
  <property fmtid="{D5CDD505-2E9C-101B-9397-08002B2CF9AE}" pid="3" name="Creator">
    <vt:lpwstr>Chromium</vt:lpwstr>
  </property>
  <property fmtid="{D5CDD505-2E9C-101B-9397-08002B2CF9AE}" pid="4" name="LastSaved">
    <vt:filetime>2024-08-12T00:00:00Z</vt:filetime>
  </property>
  <property fmtid="{D5CDD505-2E9C-101B-9397-08002B2CF9AE}" pid="5" name="Producer">
    <vt:lpwstr>GPL Ghostscript 10.02.0</vt:lpwstr>
  </property>
</Properties>
</file>